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38"/>
  </p:notesMasterIdLst>
  <p:handoutMasterIdLst>
    <p:handoutMasterId r:id="rId39"/>
  </p:handoutMasterIdLst>
  <p:sldIdLst>
    <p:sldId id="356" r:id="rId2"/>
    <p:sldId id="402" r:id="rId3"/>
    <p:sldId id="464" r:id="rId4"/>
    <p:sldId id="379" r:id="rId5"/>
    <p:sldId id="382" r:id="rId6"/>
    <p:sldId id="413" r:id="rId7"/>
    <p:sldId id="318" r:id="rId8"/>
    <p:sldId id="388" r:id="rId9"/>
    <p:sldId id="435" r:id="rId10"/>
    <p:sldId id="436" r:id="rId11"/>
    <p:sldId id="298" r:id="rId12"/>
    <p:sldId id="467" r:id="rId13"/>
    <p:sldId id="354" r:id="rId14"/>
    <p:sldId id="407" r:id="rId15"/>
    <p:sldId id="366" r:id="rId16"/>
    <p:sldId id="414" r:id="rId17"/>
    <p:sldId id="410" r:id="rId18"/>
    <p:sldId id="335" r:id="rId19"/>
    <p:sldId id="480" r:id="rId20"/>
    <p:sldId id="393" r:id="rId21"/>
    <p:sldId id="365" r:id="rId22"/>
    <p:sldId id="369" r:id="rId23"/>
    <p:sldId id="371" r:id="rId24"/>
    <p:sldId id="470" r:id="rId25"/>
    <p:sldId id="437" r:id="rId26"/>
    <p:sldId id="469" r:id="rId27"/>
    <p:sldId id="475" r:id="rId28"/>
    <p:sldId id="476" r:id="rId29"/>
    <p:sldId id="368" r:id="rId30"/>
    <p:sldId id="477" r:id="rId31"/>
    <p:sldId id="451" r:id="rId32"/>
    <p:sldId id="446" r:id="rId33"/>
    <p:sldId id="445" r:id="rId34"/>
    <p:sldId id="454" r:id="rId35"/>
    <p:sldId id="455" r:id="rId36"/>
    <p:sldId id="387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AEAEA"/>
    <a:srgbClr val="7508FF"/>
    <a:srgbClr val="00FF00"/>
    <a:srgbClr val="C0002D"/>
    <a:srgbClr val="D3D3D3"/>
    <a:srgbClr val="407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70" autoAdjust="0"/>
    <p:restoredTop sz="95313" autoAdjust="0"/>
  </p:normalViewPr>
  <p:slideViewPr>
    <p:cSldViewPr snapToObjects="1">
      <p:cViewPr varScale="1">
        <p:scale>
          <a:sx n="95" d="100"/>
          <a:sy n="95" d="100"/>
        </p:scale>
        <p:origin x="-9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05D6376-D6D9-3448-AD15-5B680A2EB4AA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FDA1319-D11F-C946-9874-F3329D449D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07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2FD9E8-EB09-4648-A081-377182A3C158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3BAEED-8396-0B4C-804B-6975F1059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84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7" charset="0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7" charset="0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7" charset="0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7" charset="0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7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Melanie Stegman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1970 Born Cincinnati, OH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1987 Exchange student to Germany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1992 UChicago AB Political Science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2004 UCincinnati PhD Biochemistry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2005 Post doc Cornell Weill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2008 Project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Manager, FAS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2009 Director, Learning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Technologies, FAS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First kid in family to go to college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Driven but scared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Now determined to explain Molecular Biology to everyone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so that science is not scary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Real Time Strategy </a:t>
            </a:r>
          </a:p>
          <a:p>
            <a:pPr eaLnBrk="1" hangingPunct="1"/>
            <a:r>
              <a:rPr lang="en-US" dirty="0" smtClean="0"/>
              <a:t>Is a simulation created by the Microbot’s artificial Intelligence</a:t>
            </a:r>
          </a:p>
          <a:p>
            <a:pPr eaLnBrk="1" hangingPunct="1"/>
            <a:r>
              <a:rPr lang="en-US" dirty="0" smtClean="0"/>
              <a:t>Player controls a Microbot remotely</a:t>
            </a:r>
          </a:p>
          <a:p>
            <a:pPr eaLnBrk="1" hangingPunct="1"/>
            <a:r>
              <a:rPr lang="en-US" dirty="0" smtClean="0"/>
              <a:t>		has molecule moving power</a:t>
            </a:r>
          </a:p>
          <a:p>
            <a:pPr eaLnBrk="1" hangingPunct="1"/>
            <a:r>
              <a:rPr lang="en-US" dirty="0" smtClean="0"/>
              <a:t>  		has protein regulating power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Ever more crafty Pathogens</a:t>
            </a:r>
          </a:p>
          <a:p>
            <a:pPr eaLnBrk="1" hangingPunct="1"/>
            <a:r>
              <a:rPr lang="en-US" dirty="0" smtClean="0"/>
              <a:t>Ever more capable and cooperative White Blood Cells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BAEED-8396-0B4C-804B-6975F10590E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314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I’ve learned…  Project Lead.</a:t>
            </a:r>
          </a:p>
          <a:p>
            <a:endParaRPr lang="en-US" dirty="0" smtClean="0"/>
          </a:p>
          <a:p>
            <a:r>
              <a:rPr lang="en-US" dirty="0" smtClean="0"/>
              <a:t>Work with a professional production company to direct production of a game that preserves </a:t>
            </a:r>
          </a:p>
          <a:p>
            <a:endParaRPr lang="en-US" dirty="0" smtClean="0"/>
          </a:p>
          <a:p>
            <a:r>
              <a:rPr lang="en-US" dirty="0" smtClean="0"/>
              <a:t>Making our ID game design doc:  40 slides on power point and 10 word doc pages. But still it was do able.  Where AI2 was not defined enough to start making.   Cameron</a:t>
            </a:r>
          </a:p>
          <a:p>
            <a:endParaRPr lang="en-US" dirty="0" smtClean="0"/>
          </a:p>
          <a:p>
            <a:r>
              <a:rPr lang="en-US" dirty="0" smtClean="0"/>
              <a:t>Show learning objectives  1 minute  total</a:t>
            </a:r>
          </a:p>
          <a:p>
            <a:endParaRPr lang="en-US" dirty="0" smtClean="0"/>
          </a:p>
          <a:p>
            <a:r>
              <a:rPr lang="en-US" dirty="0" smtClean="0"/>
              <a:t>Hop out and play the game.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BAEED-8396-0B4C-804B-6975F10590E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8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BAEED-8396-0B4C-804B-6975F10590E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4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Wide and diverse audience, Flow maintains motivation, etc.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Why use video games to teach?</a:t>
            </a:r>
            <a:endParaRPr lang="en-US" dirty="0">
              <a:solidFill>
                <a:srgbClr val="4070A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4070A0"/>
                </a:solidFill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*Games can introduce whole </a:t>
            </a:r>
            <a:r>
              <a:rPr lang="en-US" i="1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invisible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 worlds*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Scientist game developer creates a </a:t>
            </a:r>
            <a:r>
              <a:rPr lang="ja-JP" altLang="en-US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conversation.</a:t>
            </a:r>
            <a:r>
              <a:rPr lang="ja-JP" altLang="en-US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</a:p>
          <a:p>
            <a:endParaRPr lang="en-US" dirty="0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What do games teach?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		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Spiral Curriculum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Teach younger students advanced concepts</a:t>
            </a:r>
          </a:p>
          <a:p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Creating an accurate world.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How to present cells and molecules accurately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Game peer review</a:t>
            </a:r>
          </a:p>
          <a:p>
            <a:endParaRPr lang="en-US" dirty="0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Evaluation. 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How to test for intuitive learning?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DATA demonstrating learning and attitude increases 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How to teach molecular biology to the average person. 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Average person:  last biology class was in high school. 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Tricky, because research shows that high schoolers leave high school and even leave their college level biology courses with </a:t>
            </a:r>
            <a:r>
              <a:rPr lang="en-US" b="1" i="1" dirty="0">
                <a:latin typeface="Calibri" charset="0"/>
                <a:ea typeface="ＭＳ Ｐゴシック" charset="0"/>
                <a:cs typeface="ＭＳ Ｐゴシック" charset="0"/>
              </a:rPr>
              <a:t>Misconceptions!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0E1EEE-6CDB-3140-9DF5-B4CB5AB1CEBD}" type="slidenum">
              <a:rPr lang="en-US" sz="1200"/>
              <a:pPr eaLnBrk="1" hangingPunct="1"/>
              <a:t>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Concerns:  Whether the correct concepts are actually being taught, whether younger children are confused by the concepts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Erin Fertig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s work.  I want to make sure that the correct concepts are being taught. Iterative process of deciding what to present, making the game, testing for comprehension.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Intuitive understanding of how things work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				Pacman, Donkey Kong, IA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		Formal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				Surge, Medical Mysteries (MedMyst) 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		Epistemological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				HHMI, 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Scythe 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Experience	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F40AB6-7720-294C-A154-33731A129D5D}" type="slidenum">
              <a:rPr lang="en-US" sz="1200"/>
              <a:pPr eaLnBrk="1" hangingPunct="1"/>
              <a:t>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Wide and diverse audience, Flow maintains motivation, etc.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Why use video games to teach?</a:t>
            </a:r>
            <a:endParaRPr lang="en-US" dirty="0">
              <a:solidFill>
                <a:srgbClr val="4070A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4070A0"/>
                </a:solidFill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*Games can introduce whole </a:t>
            </a:r>
            <a:r>
              <a:rPr lang="en-US" i="1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invisible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 worlds*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Scientist game developer creates a </a:t>
            </a:r>
            <a:r>
              <a:rPr lang="ja-JP" altLang="en-US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conversation.</a:t>
            </a:r>
            <a:r>
              <a:rPr lang="ja-JP" altLang="en-US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</a:p>
          <a:p>
            <a:endParaRPr lang="en-US" dirty="0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What do games teach?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		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Spiral Curriculum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Teach younger students advanced concepts</a:t>
            </a:r>
          </a:p>
          <a:p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Creating an accurate world.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How to present cells and molecules accurately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Game peer review</a:t>
            </a:r>
          </a:p>
          <a:p>
            <a:endParaRPr lang="en-US" dirty="0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Evaluation. 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How to test for intuitive learning?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DATA demonstrating learning and attitude increases 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----- Meeting Notes (7/28/12 15:22) -----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Short protocol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Quantitative data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Need a large N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Well Controlled because each class is split in half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Wide and diverse audience, Flow maintains motivation, etc.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Why use video games to teach?</a:t>
            </a:r>
            <a:endParaRPr lang="en-US" dirty="0">
              <a:solidFill>
                <a:srgbClr val="4070A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4070A0"/>
                </a:solidFill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*Games can introduce whole </a:t>
            </a:r>
            <a:r>
              <a:rPr lang="en-US" i="1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invisible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 worlds*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Scientist game developer creates a </a:t>
            </a:r>
            <a:r>
              <a:rPr lang="ja-JP" altLang="en-US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conversation.</a:t>
            </a:r>
            <a:r>
              <a:rPr lang="ja-JP" altLang="en-US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</a:p>
          <a:p>
            <a:endParaRPr lang="en-US" dirty="0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What do games teach?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		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Spiral Curriculum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Teach younger students advanced concepts</a:t>
            </a:r>
          </a:p>
          <a:p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Creating an accurate world.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How to present cells and molecules accurately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Game peer review</a:t>
            </a:r>
          </a:p>
          <a:p>
            <a:endParaRPr lang="en-US" dirty="0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Evaluation. 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How to test for intuitive learning?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DATA demonstrating learning and attitude increases 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Wide and diverse audience, Flow maintains motivation, etc.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Why use video games to teach?</a:t>
            </a:r>
            <a:endParaRPr lang="en-US" dirty="0">
              <a:solidFill>
                <a:srgbClr val="4070A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4070A0"/>
                </a:solidFill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*Games can introduce whole </a:t>
            </a:r>
            <a:r>
              <a:rPr lang="en-US" i="1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invisible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 worlds*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Scientist game developer creates a </a:t>
            </a:r>
            <a:r>
              <a:rPr lang="ja-JP" altLang="en-US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conversation.</a:t>
            </a:r>
            <a:r>
              <a:rPr lang="ja-JP" altLang="en-US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</a:p>
          <a:p>
            <a:endParaRPr lang="en-US" dirty="0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What do games teach?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		</a:t>
            </a:r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Spiral Curriculum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Teach younger students advanced concepts</a:t>
            </a:r>
          </a:p>
          <a:p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Creating an accurate world.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How to present cells and molecules accurately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Game peer review</a:t>
            </a:r>
          </a:p>
          <a:p>
            <a:endParaRPr lang="en-US" dirty="0">
              <a:solidFill>
                <a:schemeClr val="accent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Evaluation. 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How to test for intuitive learning?</a:t>
            </a:r>
          </a:p>
          <a:p>
            <a:r>
              <a:rPr lang="en-US" dirty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			DATA demonstrating learning and attitude increases 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(7/28/12 15:28) -----</a:t>
            </a:r>
          </a:p>
          <a:p>
            <a:r>
              <a:rPr lang="en-US" dirty="0"/>
              <a:t>Wanted to get all the 7-10 white blood cell types into the game</a:t>
            </a:r>
          </a:p>
          <a:p>
            <a:endParaRPr lang="en-US" dirty="0"/>
          </a:p>
          <a:p>
            <a:r>
              <a:rPr lang="en-US" dirty="0"/>
              <a:t>Wanted to address a set of learning objectives that were more like strategy and protein regulation than 3D structure.....   Changing LO caused change in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BAEED-8396-0B4C-804B-6975F10590E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2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25059-9CA7-3649-9D27-C10F7C50D967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9F0DE-4E59-BF4C-A9AA-454F1628F7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8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7CE90-ADAF-5642-8C7A-EC6BB3D247E1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5E625-6121-7541-88C2-973EF5609D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5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D437-3890-A648-BA03-1425943EA13F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0FCE2-3A33-184A-932B-63246CA690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6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E9CAB-9C35-9D42-8F6E-3BCF95123672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74716-AE0A-ED47-AFCD-5DF11D8AF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2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3E56-F586-6744-8A42-A158B67EC7FC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B6FF9-629E-1D4E-B7ED-EFCE17FCC8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0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72389-A4A2-7640-B216-16E4872C2DBE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10102-C7F4-FD45-B2A6-73C18C6A45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5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E221-6841-C14F-B693-9FB30A83A624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B4A41-3F6B-6943-9855-38CB531B70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0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0629-FC59-1F4F-A011-63C31107F305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3200E-A14C-7E44-949E-DAA8668682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7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ED125-A394-D647-9E27-65BE2D7EF967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4CA2E-644F-DF4B-8D19-8E67770E17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7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1BB64-6ED3-8A4C-9625-A54CD6A5EB94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6C916-42EC-5643-BC32-912D2EEF18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5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FCEE1-B7D1-3D4B-9044-4370C96856E9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3DCCC-E21A-3B4A-9640-6368283161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1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6B8486E9-E34D-B546-9293-436F18E66FC6}" type="datetime1">
              <a:rPr lang="en-US"/>
              <a:pPr>
                <a:defRPr/>
              </a:pPr>
              <a:t>8/10/12</a:t>
            </a:fld>
            <a:endParaRPr lang="en-US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EFBDAFFA-8B01-CC43-A4D4-ECB1D8DE76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Osaka" pitchFamily="-107" charset="-128"/>
          <a:cs typeface="Osaka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Osaka" pitchFamily="-107" charset="-128"/>
          <a:cs typeface="Osaka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Osaka" pitchFamily="-107" charset="-128"/>
          <a:cs typeface="Osaka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Osaka" pitchFamily="-107" charset="-128"/>
          <a:cs typeface="Osaka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Osaka" pitchFamily="-107" charset="-128"/>
          <a:cs typeface="Osaka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Osaka" pitchFamily="-107" charset="-128"/>
          <a:cs typeface="Osaka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Osaka" pitchFamily="-107" charset="-128"/>
          <a:cs typeface="Osaka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Osaka" pitchFamily="-107" charset="-128"/>
          <a:cs typeface="Osaka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emf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gamedesignconcepts.wordpress.co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gamedesignconcepts.wordpress.com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ontent Placeholder 2"/>
          <p:cNvSpPr>
            <a:spLocks noGrp="1"/>
          </p:cNvSpPr>
          <p:nvPr>
            <p:ph idx="4294967295"/>
          </p:nvPr>
        </p:nvSpPr>
        <p:spPr>
          <a:xfrm>
            <a:off x="762000" y="2667000"/>
            <a:ext cx="6858000" cy="1935163"/>
          </a:xfrm>
        </p:spPr>
        <p:txBody>
          <a:bodyPr/>
          <a:lstStyle/>
          <a:p>
            <a:pPr lvl="1" indent="0"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latin typeface="Arial" charset="0"/>
                <a:ea typeface="Osaka" charset="0"/>
                <a:cs typeface="Osaka" charset="0"/>
              </a:rPr>
              <a:t>Melanie A. Stegman, Ph.D.</a:t>
            </a:r>
            <a:endParaRPr lang="en-US" sz="2200" dirty="0">
              <a:latin typeface="Arial" charset="0"/>
              <a:ea typeface="Osaka" charset="0"/>
              <a:cs typeface="Osaka" charset="0"/>
            </a:endParaRPr>
          </a:p>
          <a:p>
            <a:pPr lvl="1" indent="0" algn="ctr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Director, Learning Technologies Program</a:t>
            </a:r>
          </a:p>
          <a:p>
            <a:pPr lvl="1" indent="0" algn="ctr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Federation of American Scientists</a:t>
            </a:r>
          </a:p>
          <a:p>
            <a:pPr lvl="1" indent="0" algn="ctr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Washington, DC,  USA </a:t>
            </a: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71438" y="22796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cs typeface="Arial" charset="0"/>
            </a:endParaRP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-153988" y="209550"/>
            <a:ext cx="1841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cs typeface="Arial" charset="0"/>
            </a:endParaRPr>
          </a:p>
        </p:txBody>
      </p:sp>
      <p:pic>
        <p:nvPicPr>
          <p:cNvPr id="15364" name="Picture 7" descr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3"/>
          <a:stretch>
            <a:fillRect/>
          </a:stretch>
        </p:blipFill>
        <p:spPr bwMode="auto">
          <a:xfrm>
            <a:off x="-65088" y="-11113"/>
            <a:ext cx="9677401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9"/>
          <p:cNvSpPr txBox="1">
            <a:spLocks noChangeArrowheads="1"/>
          </p:cNvSpPr>
          <p:nvPr/>
        </p:nvSpPr>
        <p:spPr bwMode="auto">
          <a:xfrm>
            <a:off x="7259638" y="4267200"/>
            <a:ext cx="1884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chemeClr val="accent2"/>
                </a:solidFill>
                <a:cs typeface="Arial" charset="0"/>
              </a:rPr>
              <a:t>MStegman@FAS.org</a:t>
            </a:r>
          </a:p>
          <a:p>
            <a:pPr algn="r" eaLnBrk="1" hangingPunct="1"/>
            <a:r>
              <a:rPr lang="en-US" sz="1400" dirty="0">
                <a:solidFill>
                  <a:schemeClr val="accent2"/>
                </a:solidFill>
                <a:cs typeface="Arial" charset="0"/>
              </a:rPr>
              <a:t>@MelanieAnnS</a:t>
            </a:r>
          </a:p>
        </p:txBody>
      </p:sp>
      <p:pic>
        <p:nvPicPr>
          <p:cNvPr id="15366" name="Picture 18" descr="niaid_6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5456238"/>
            <a:ext cx="12096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19"/>
          <p:cNvSpPr txBox="1">
            <a:spLocks noChangeArrowheads="1"/>
          </p:cNvSpPr>
          <p:nvPr/>
        </p:nvSpPr>
        <p:spPr bwMode="auto">
          <a:xfrm>
            <a:off x="2395538" y="6037263"/>
            <a:ext cx="3135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Times" charset="0"/>
                <a:cs typeface="Times" charset="0"/>
              </a:rPr>
              <a:t>National Institute of </a:t>
            </a:r>
          </a:p>
          <a:p>
            <a:pPr eaLnBrk="1" hangingPunct="1"/>
            <a:r>
              <a:rPr lang="en-US" sz="1800" dirty="0">
                <a:latin typeface="Times" charset="0"/>
                <a:cs typeface="Times" charset="0"/>
              </a:rPr>
              <a:t>Allergy and Infectious Diseases</a:t>
            </a:r>
          </a:p>
        </p:txBody>
      </p:sp>
      <p:pic>
        <p:nvPicPr>
          <p:cNvPr id="15368" name="Picture 16" descr="ESAF Logo TM 5-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5649913"/>
            <a:ext cx="223678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2"/>
          <p:cNvSpPr txBox="1">
            <a:spLocks noChangeArrowheads="1"/>
          </p:cNvSpPr>
          <p:nvPr/>
        </p:nvSpPr>
        <p:spPr bwMode="auto">
          <a:xfrm>
            <a:off x="1295400" y="1284288"/>
            <a:ext cx="61706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/>
              <a:t>Video Games:</a:t>
            </a:r>
          </a:p>
          <a:p>
            <a:pPr algn="ctr" eaLnBrk="1" hangingPunct="1"/>
            <a:r>
              <a:rPr lang="en-US" sz="3200" b="1" dirty="0"/>
              <a:t>Teach the Unimaginable</a:t>
            </a:r>
          </a:p>
        </p:txBody>
      </p:sp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6588125" y="4691063"/>
            <a:ext cx="257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chemeClr val="accent2"/>
                </a:solidFill>
              </a:rPr>
              <a:t>www.fas.org/blog/learningtech</a:t>
            </a:r>
          </a:p>
        </p:txBody>
      </p:sp>
      <p:pic>
        <p:nvPicPr>
          <p:cNvPr id="15371" name="Picture 13" descr="Screen shot 2012-07-27 at 11.54.3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5802313"/>
            <a:ext cx="12398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4" descr="Screen shot 2012-07-27 at 11.55.30 AM.png"/>
          <p:cNvPicPr>
            <a:picLocks noChangeAspect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5935663"/>
            <a:ext cx="830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 descr="ESAF logo.pdf"/>
          <p:cNvPicPr>
            <a:picLocks noChangeAspect="1"/>
          </p:cNvPicPr>
          <p:nvPr/>
        </p:nvPicPr>
        <p:blipFill>
          <a:blip r:embed="rId8"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5507038"/>
            <a:ext cx="132238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0" descr="nih_600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3017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creen shot 2012-07-28 at 9.41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2" b="24063"/>
          <a:stretch>
            <a:fillRect/>
          </a:stretch>
        </p:blipFill>
        <p:spPr bwMode="auto">
          <a:xfrm>
            <a:off x="21086" y="5181600"/>
            <a:ext cx="6690629" cy="91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152400" y="200025"/>
            <a:ext cx="8991600" cy="10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3600" dirty="0" smtClean="0"/>
              <a:t>More complex may actually be more more effective at teaching</a:t>
            </a:r>
            <a:endParaRPr lang="en-US" sz="3600" dirty="0"/>
          </a:p>
        </p:txBody>
      </p:sp>
      <p:pic>
        <p:nvPicPr>
          <p:cNvPr id="34819" name="Picture 3" descr="Screen shot 2012-07-28 at 9.46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60" y="2057400"/>
            <a:ext cx="91440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2476" y="6248400"/>
            <a:ext cx="3212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CBE–Life Science Education</a:t>
            </a:r>
          </a:p>
          <a:p>
            <a:r>
              <a:rPr lang="en-US" dirty="0" smtClean="0"/>
              <a:t>11:103-110 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152400" y="284163"/>
            <a:ext cx="8991600" cy="840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Video Games:  Teach the Unimaginable </a:t>
            </a:r>
            <a:r>
              <a:rPr lang="en-US" sz="2000" i="1" dirty="0"/>
              <a:t>to a really wide audience</a:t>
            </a:r>
          </a:p>
          <a:p>
            <a:pPr algn="ctr"/>
            <a:endParaRPr lang="en-US" sz="2000" dirty="0"/>
          </a:p>
          <a:p>
            <a:r>
              <a:rPr lang="en-US" sz="2000" dirty="0">
                <a:solidFill>
                  <a:srgbClr val="BFBFBF"/>
                </a:solidFill>
              </a:rPr>
              <a:t>Why Molecular Science education for the public?  </a:t>
            </a:r>
          </a:p>
          <a:p>
            <a:r>
              <a:rPr lang="en-US" sz="2000" dirty="0">
                <a:solidFill>
                  <a:srgbClr val="BFBFBF"/>
                </a:solidFill>
              </a:rPr>
              <a:t>  </a:t>
            </a:r>
          </a:p>
          <a:p>
            <a:r>
              <a:rPr lang="en-US" sz="2000" dirty="0">
                <a:solidFill>
                  <a:srgbClr val="BFBFBF"/>
                </a:solidFill>
              </a:rPr>
              <a:t>Why Games? </a:t>
            </a:r>
          </a:p>
          <a:p>
            <a:r>
              <a:rPr lang="en-US" sz="2000" dirty="0">
                <a:solidFill>
                  <a:srgbClr val="BFBFBF"/>
                </a:solidFill>
              </a:rPr>
              <a:t>			Teach abstract concepts before misconceptions form</a:t>
            </a:r>
          </a:p>
          <a:p>
            <a:r>
              <a:rPr lang="en-US" sz="2000" dirty="0">
                <a:solidFill>
                  <a:srgbClr val="BFBFBF"/>
                </a:solidFill>
              </a:rPr>
              <a:t>			Young children can learn rules of “games” like grammar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			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Immune Attack</a:t>
            </a:r>
            <a:r>
              <a:rPr lang="en-US" sz="2000" dirty="0"/>
              <a:t>, a third person shooter in the molecular world </a:t>
            </a:r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chemeClr val="accent2"/>
                </a:solidFill>
              </a:rPr>
              <a:t>Immune Attack increases knowledge, confidence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 			Game mechanics do not scare students away from topic	</a:t>
            </a:r>
          </a:p>
          <a:p>
            <a:endParaRPr lang="en-US" sz="2000" dirty="0"/>
          </a:p>
          <a:p>
            <a:r>
              <a:rPr lang="en-US" sz="2000" dirty="0"/>
              <a:t>Developing </a:t>
            </a:r>
            <a:r>
              <a:rPr lang="en-US" sz="2000" b="1" i="1" dirty="0">
                <a:solidFill>
                  <a:srgbClr val="7508FF"/>
                </a:solidFill>
              </a:rPr>
              <a:t>Immune</a:t>
            </a:r>
            <a:r>
              <a:rPr lang="en-US" sz="2000" dirty="0">
                <a:solidFill>
                  <a:srgbClr val="7508FF"/>
                </a:solidFill>
              </a:rPr>
              <a:t> </a:t>
            </a:r>
            <a:r>
              <a:rPr lang="en-US" sz="2000" b="1" i="1" dirty="0">
                <a:solidFill>
                  <a:srgbClr val="7508FF"/>
                </a:solidFill>
              </a:rPr>
              <a:t>Defense</a:t>
            </a:r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rgbClr val="333399"/>
                </a:solidFill>
              </a:rPr>
              <a:t>Scientific Review process</a:t>
            </a:r>
          </a:p>
          <a:p>
            <a:r>
              <a:rPr lang="en-US" sz="2000" dirty="0">
                <a:solidFill>
                  <a:srgbClr val="333399"/>
                </a:solidFill>
              </a:rPr>
              <a:t>			Working from Core Concepts to game mechanics</a:t>
            </a:r>
          </a:p>
          <a:p>
            <a:endParaRPr lang="en-US" sz="2000" dirty="0"/>
          </a:p>
          <a:p>
            <a:r>
              <a:rPr lang="en-US" sz="2000" dirty="0"/>
              <a:t>Commercializing a Learning Game</a:t>
            </a:r>
            <a:endParaRPr lang="en-US" sz="2000" b="1" i="1" dirty="0"/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rgbClr val="333399"/>
                </a:solidFill>
              </a:rPr>
              <a:t>Assumption: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333399"/>
                </a:solidFill>
              </a:rPr>
              <a:t>“Must replace some other commercial product”</a:t>
            </a:r>
          </a:p>
          <a:p>
            <a:r>
              <a:rPr lang="en-US" sz="2000" dirty="0">
                <a:solidFill>
                  <a:srgbClr val="333399"/>
                </a:solidFill>
              </a:rPr>
              <a:t>			Old Thinking:  Must replace textbooks or console games</a:t>
            </a:r>
          </a:p>
          <a:p>
            <a:r>
              <a:rPr lang="en-US" sz="2000" dirty="0">
                <a:solidFill>
                  <a:srgbClr val="333399"/>
                </a:solidFill>
              </a:rPr>
              <a:t>			New:  Replace casual games on phones, tablets or consoles 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Using the Video Game as an Assessment.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			Player who uses wrong weapon looses faster in any game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			Behind the scenes analysis possible, built in tricks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	</a:t>
            </a: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537325" y="48291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6926" y="535825"/>
            <a:ext cx="8394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Immune Attack </a:t>
            </a:r>
            <a:r>
              <a:rPr lang="en-US" sz="3600" dirty="0" smtClean="0"/>
              <a:t>         </a:t>
            </a:r>
            <a:r>
              <a:rPr lang="en-US" sz="3600" dirty="0" err="1" smtClean="0"/>
              <a:t>ImmuneAttack.org</a:t>
            </a:r>
            <a:endParaRPr lang="en-US" sz="3600" dirty="0"/>
          </a:p>
        </p:txBody>
      </p:sp>
      <p:pic>
        <p:nvPicPr>
          <p:cNvPr id="4" name="Picture 3" descr="Trailer Pi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4" y="1687851"/>
            <a:ext cx="7747000" cy="5170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1154668"/>
            <a:ext cx="411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watch trailer and download free game!</a:t>
            </a:r>
          </a:p>
        </p:txBody>
      </p:sp>
    </p:spTree>
    <p:extLst>
      <p:ext uri="{BB962C8B-B14F-4D97-AF65-F5344CB8AC3E}">
        <p14:creationId xmlns:p14="http://schemas.microsoft.com/office/powerpoint/2010/main" val="380123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50179" name="Picture 9" descr="miniGam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81000"/>
            <a:ext cx="8043862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Immune Attack </a:t>
            </a:r>
            <a:r>
              <a:rPr lang="en-US" dirty="0">
                <a:latin typeface="Arial" charset="0"/>
                <a:ea typeface="Osaka" charset="0"/>
                <a:cs typeface="Osaka" charset="0"/>
              </a:rPr>
              <a:t>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534400" cy="5791200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sz="2200" dirty="0" smtClean="0"/>
              <a:t>Education/Curriculum Experts:</a:t>
            </a:r>
            <a:r>
              <a:rPr lang="en-US" sz="2200" dirty="0" smtClean="0">
                <a:solidFill>
                  <a:srgbClr val="0000FF"/>
                </a:solidFill>
              </a:rPr>
              <a:t>  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rgbClr val="333399"/>
                </a:solidFill>
              </a:rPr>
              <a:t>	Volunteer Teachers and Professors </a:t>
            </a:r>
          </a:p>
          <a:p>
            <a:pPr marL="0" indent="0">
              <a:buFontTx/>
              <a:buNone/>
              <a:defRPr/>
            </a:pPr>
            <a:r>
              <a:rPr lang="en-US" sz="2200" dirty="0">
                <a:solidFill>
                  <a:srgbClr val="333399"/>
                </a:solidFill>
              </a:rPr>
              <a:t>	</a:t>
            </a:r>
            <a:r>
              <a:rPr lang="en-US" sz="2200" dirty="0" smtClean="0">
                <a:solidFill>
                  <a:srgbClr val="333399"/>
                </a:solidFill>
              </a:rPr>
              <a:t>Science Advisory Group  </a:t>
            </a:r>
          </a:p>
          <a:p>
            <a:pPr marL="0" indent="0">
              <a:buFontTx/>
              <a:buNone/>
              <a:defRPr/>
            </a:pPr>
            <a:endParaRPr lang="en-US" sz="2200" dirty="0" smtClean="0">
              <a:solidFill>
                <a:srgbClr val="0000FF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200" dirty="0" smtClean="0"/>
              <a:t>Participating Schools:  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rgbClr val="333399"/>
                </a:solidFill>
              </a:rPr>
              <a:t>	McKinley Tech HS in Washington, DC and a list of teachers online who found us by searching for science games.</a:t>
            </a:r>
          </a:p>
          <a:p>
            <a:pPr marL="0" indent="0">
              <a:buFontTx/>
              <a:buNone/>
              <a:defRPr/>
            </a:pPr>
            <a:endParaRPr lang="en-US" sz="2200" dirty="0" smtClean="0">
              <a:solidFill>
                <a:srgbClr val="0000FF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200" dirty="0" smtClean="0"/>
              <a:t>Outside Evaluation/Statistical Analysis Team: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rgbClr val="333399"/>
                </a:solidFill>
              </a:rPr>
              <a:t>	Maine International Center for Digital Learning MICDL.org</a:t>
            </a:r>
          </a:p>
          <a:p>
            <a:pPr marL="0" indent="0">
              <a:buFontTx/>
              <a:buNone/>
              <a:defRPr/>
            </a:pPr>
            <a:r>
              <a:rPr lang="en-US" sz="2200" dirty="0">
                <a:solidFill>
                  <a:srgbClr val="333399"/>
                </a:solidFill>
              </a:rPr>
              <a:t>	</a:t>
            </a:r>
            <a:r>
              <a:rPr lang="en-US" sz="2200" dirty="0" smtClean="0">
                <a:solidFill>
                  <a:srgbClr val="333399"/>
                </a:solidFill>
              </a:rPr>
              <a:t>University of Southern Maine</a:t>
            </a:r>
          </a:p>
          <a:p>
            <a:pPr marL="0" indent="0">
              <a:buFontTx/>
              <a:buNone/>
              <a:defRPr/>
            </a:pPr>
            <a:endParaRPr lang="en-US" sz="2200" dirty="0" smtClean="0">
              <a:solidFill>
                <a:srgbClr val="333399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200" dirty="0" smtClean="0"/>
              <a:t>Game Developer:</a:t>
            </a:r>
          </a:p>
          <a:p>
            <a:pPr marL="0" indent="0">
              <a:buFontTx/>
              <a:buNone/>
              <a:defRPr/>
            </a:pPr>
            <a:r>
              <a:rPr lang="en-US" sz="2200" dirty="0">
                <a:solidFill>
                  <a:srgbClr val="333399"/>
                </a:solidFill>
              </a:rPr>
              <a:t>	</a:t>
            </a:r>
            <a:r>
              <a:rPr lang="en-US" sz="2200" dirty="0" smtClean="0">
                <a:solidFill>
                  <a:srgbClr val="333399"/>
                </a:solidFill>
              </a:rPr>
              <a:t>Medical Illustrator/Game Designer </a:t>
            </a:r>
            <a:r>
              <a:rPr lang="en-US" sz="2200" b="1" dirty="0" smtClean="0">
                <a:solidFill>
                  <a:srgbClr val="333399"/>
                </a:solidFill>
              </a:rPr>
              <a:t>Ion Medical Designs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rgbClr val="333399"/>
                </a:solidFill>
              </a:rPr>
              <a:t>	</a:t>
            </a:r>
            <a:r>
              <a:rPr lang="en-US" sz="2200" dirty="0">
                <a:solidFill>
                  <a:srgbClr val="333399"/>
                </a:solidFill>
              </a:rPr>
              <a:t>Medical Illustrator/Game </a:t>
            </a:r>
            <a:r>
              <a:rPr lang="en-US" sz="2200" dirty="0" smtClean="0">
                <a:solidFill>
                  <a:srgbClr val="333399"/>
                </a:solidFill>
              </a:rPr>
              <a:t>Designer </a:t>
            </a:r>
            <a:r>
              <a:rPr lang="en-US" sz="2200" b="1" dirty="0" smtClean="0">
                <a:solidFill>
                  <a:srgbClr val="333399"/>
                </a:solidFill>
              </a:rPr>
              <a:t> Cosmocyte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rgbClr val="333399"/>
                </a:solidFill>
              </a:rPr>
              <a:t>	Medical Illustrator/Molecular Graphics/3D </a:t>
            </a:r>
            <a:r>
              <a:rPr lang="en-US" sz="2200" b="1" dirty="0" smtClean="0">
                <a:solidFill>
                  <a:srgbClr val="333399"/>
                </a:solidFill>
              </a:rPr>
              <a:t>Graham Johnson</a:t>
            </a:r>
          </a:p>
          <a:p>
            <a:pPr marL="0" indent="0">
              <a:buFontTx/>
              <a:buNone/>
              <a:defRPr/>
            </a:pPr>
            <a:endParaRPr lang="en-US" sz="2200" dirty="0" smtClean="0"/>
          </a:p>
          <a:p>
            <a:pPr marL="0" indent="0">
              <a:buFontTx/>
              <a:buNone/>
              <a:defRPr/>
            </a:pPr>
            <a:r>
              <a:rPr lang="en-US" sz="2200" dirty="0" smtClean="0"/>
              <a:t>Scientist/Evaluation Lead/Project Lead</a:t>
            </a:r>
          </a:p>
          <a:p>
            <a:pPr marL="0" indent="0">
              <a:buFontTx/>
              <a:buNone/>
              <a:defRPr/>
            </a:pPr>
            <a:r>
              <a:rPr lang="en-US" sz="2200" dirty="0">
                <a:solidFill>
                  <a:srgbClr val="333399"/>
                </a:solidFill>
              </a:rPr>
              <a:t>	</a:t>
            </a:r>
            <a:r>
              <a:rPr lang="en-US" sz="2200" dirty="0" smtClean="0">
                <a:solidFill>
                  <a:srgbClr val="333399"/>
                </a:solidFill>
              </a:rPr>
              <a:t>Me</a:t>
            </a:r>
            <a:endParaRPr lang="en-US" sz="2200" dirty="0">
              <a:solidFill>
                <a:srgbClr val="3333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4537" y="729734"/>
            <a:ext cx="3559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Large education research project</a:t>
            </a:r>
          </a:p>
          <a:p>
            <a:pPr algn="r"/>
            <a:r>
              <a:rPr lang="en-US" dirty="0" smtClean="0"/>
              <a:t>requires a team of players.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" descr="Screen shot 2010-02-21 at 6.4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4"/>
          <a:stretch>
            <a:fillRect/>
          </a:stretch>
        </p:blipFill>
        <p:spPr bwMode="auto">
          <a:xfrm>
            <a:off x="0" y="0"/>
            <a:ext cx="9144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228600" y="1993880"/>
            <a:ext cx="8763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Evaluation of Learning and Confidence</a:t>
            </a:r>
          </a:p>
          <a:p>
            <a:pPr algn="ctr" eaLnBrk="1" hangingPunct="1"/>
            <a:r>
              <a:rPr lang="en-US" sz="3600" dirty="0"/>
              <a:t>Gains in Immune Attack </a:t>
            </a:r>
            <a:r>
              <a:rPr lang="en-US" sz="3600" dirty="0" smtClean="0"/>
              <a:t>Players</a:t>
            </a:r>
          </a:p>
          <a:p>
            <a:pPr algn="ctr" eaLnBrk="1" hangingPunct="1"/>
            <a:endParaRPr lang="en-US" sz="3600" dirty="0"/>
          </a:p>
          <a:p>
            <a:pPr algn="ctr" eaLnBrk="1" hangingPunct="1"/>
            <a:endParaRPr lang="en-US" sz="3600" dirty="0" smtClean="0"/>
          </a:p>
          <a:p>
            <a:pPr algn="ctr" eaLnBrk="1" hangingPunct="1"/>
            <a:r>
              <a:rPr lang="en-US" sz="3600" i="1" dirty="0" smtClean="0"/>
              <a:t>Data being prepared for publication and is not included in this presentation.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219200" y="604838"/>
            <a:ext cx="6240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Immune Attack teaches students cell biology</a:t>
            </a:r>
          </a:p>
        </p:txBody>
      </p:sp>
      <p:sp>
        <p:nvSpPr>
          <p:cNvPr id="52226" name="Rectangle 8"/>
          <p:cNvSpPr>
            <a:spLocks noChangeArrowheads="1"/>
          </p:cNvSpPr>
          <p:nvPr/>
        </p:nvSpPr>
        <p:spPr bwMode="auto">
          <a:xfrm>
            <a:off x="152400" y="2005013"/>
            <a:ext cx="9082088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/>
              <a:t>Three Day Evaluation Protocol</a:t>
            </a:r>
          </a:p>
          <a:p>
            <a:r>
              <a:rPr lang="en-US" sz="2000" dirty="0"/>
              <a:t>		7th -12 grade teachers register on our website.  </a:t>
            </a:r>
          </a:p>
          <a:p>
            <a:r>
              <a:rPr lang="en-US" sz="2000" dirty="0"/>
              <a:t>		Students are randomly assigned to the test group or the control group.  </a:t>
            </a:r>
          </a:p>
          <a:p>
            <a:endParaRPr lang="en-US" sz="2000" dirty="0"/>
          </a:p>
          <a:p>
            <a:r>
              <a:rPr lang="en-US" sz="2400" dirty="0"/>
              <a:t>Week One</a:t>
            </a:r>
          </a:p>
          <a:p>
            <a:r>
              <a:rPr lang="en-US" sz="2000" dirty="0"/>
              <a:t>		Students play Immune Attack OR the control game for 40 minutes.</a:t>
            </a:r>
          </a:p>
          <a:p>
            <a:endParaRPr lang="en-US" sz="2000" dirty="0"/>
          </a:p>
          <a:p>
            <a:r>
              <a:rPr lang="en-US" sz="2400" dirty="0"/>
              <a:t>Week Two</a:t>
            </a:r>
          </a:p>
          <a:p>
            <a:r>
              <a:rPr lang="en-US" sz="2000" dirty="0"/>
              <a:t>		Students play Immune Attack OR the control game for 40 minutes.</a:t>
            </a:r>
          </a:p>
          <a:p>
            <a:r>
              <a:rPr lang="en-US" sz="2000" dirty="0"/>
              <a:t>		The next day, students take online exam.</a:t>
            </a:r>
          </a:p>
          <a:p>
            <a:endParaRPr lang="en-US" sz="2000" dirty="0"/>
          </a:p>
        </p:txBody>
      </p:sp>
      <p:pic>
        <p:nvPicPr>
          <p:cNvPr id="52227" name="Picture 9" descr="Screen shot 2010-02-21 at 6.44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4"/>
          <a:stretch>
            <a:fillRect/>
          </a:stretch>
        </p:blipFill>
        <p:spPr bwMode="auto">
          <a:xfrm>
            <a:off x="0" y="0"/>
            <a:ext cx="9144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9" descr="Screen shot 2010-02-21 at 6.4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4"/>
          <a:stretch>
            <a:fillRect/>
          </a:stretch>
        </p:blipFill>
        <p:spPr bwMode="auto">
          <a:xfrm>
            <a:off x="0" y="0"/>
            <a:ext cx="9144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 descr="Screen shot 2012-07-28 at 8.25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3050"/>
            <a:ext cx="84709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650413"/>
            <a:ext cx="72339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Two Years of Development </a:t>
            </a:r>
          </a:p>
          <a:p>
            <a:pPr algn="ctr"/>
            <a:r>
              <a:rPr lang="en-US" sz="2400" dirty="0" smtClean="0"/>
              <a:t>to create reliable test of Knowledge and Confidence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609600" y="1489075"/>
            <a:ext cx="7924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dirty="0"/>
              <a:t>Conclusions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6537325" y="51276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0" y="2133600"/>
            <a:ext cx="91440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dirty="0"/>
              <a:t>Immune Attack 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/>
              <a:t>		is accurate science and is fun to play.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/>
              <a:t>		teaches vocabulary and concepts.  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/>
              <a:t>		imparts confidence and familiarity with cells and proteins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dirty="0"/>
              <a:t>Future: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dirty="0"/>
              <a:t>Video games could be a very effective learning tool,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dirty="0"/>
              <a:t> 	If they are designed by experts in the field,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dirty="0"/>
              <a:t>	If players receive a correct intuitive understanding, and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dirty="0"/>
              <a:t>	If intuitive knowledge is leveraged by consistent graphics and concepts in class and/or informal learning environments.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endParaRPr lang="en-US" dirty="0"/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endParaRPr lang="en-US" dirty="0"/>
          </a:p>
        </p:txBody>
      </p:sp>
      <p:pic>
        <p:nvPicPr>
          <p:cNvPr id="59396" name="Picture 9" descr="Screen shot 2010-02-21 at 6.44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4"/>
          <a:stretch>
            <a:fillRect/>
          </a:stretch>
        </p:blipFill>
        <p:spPr bwMode="auto">
          <a:xfrm>
            <a:off x="0" y="0"/>
            <a:ext cx="9144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152400" y="211138"/>
            <a:ext cx="89916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Video Games:  Teach the Unimaginable </a:t>
            </a:r>
            <a:r>
              <a:rPr lang="en-US" sz="2000" i="1" dirty="0"/>
              <a:t>to a really wide audience</a:t>
            </a:r>
          </a:p>
          <a:p>
            <a:pPr algn="ctr"/>
            <a:endParaRPr lang="en-US" sz="2000" dirty="0"/>
          </a:p>
          <a:p>
            <a:r>
              <a:rPr lang="en-US" sz="2000" dirty="0">
                <a:solidFill>
                  <a:schemeClr val="bg2"/>
                </a:solidFill>
              </a:rPr>
              <a:t>Why Molecular Science education for the public?  </a:t>
            </a:r>
          </a:p>
          <a:p>
            <a:r>
              <a:rPr lang="en-US" sz="2000" dirty="0">
                <a:solidFill>
                  <a:schemeClr val="bg2"/>
                </a:solidFill>
              </a:rPr>
              <a:t>  </a:t>
            </a:r>
          </a:p>
          <a:p>
            <a:r>
              <a:rPr lang="en-US" sz="2000" dirty="0">
                <a:solidFill>
                  <a:schemeClr val="bg2"/>
                </a:solidFill>
              </a:rPr>
              <a:t>Why Games? </a:t>
            </a:r>
          </a:p>
          <a:p>
            <a:r>
              <a:rPr lang="en-US" sz="2000" dirty="0">
                <a:solidFill>
                  <a:schemeClr val="bg2"/>
                </a:solidFill>
              </a:rPr>
              <a:t>			Teach abstract concepts before misconceptions form</a:t>
            </a:r>
          </a:p>
          <a:p>
            <a:r>
              <a:rPr lang="en-US" sz="2000" dirty="0">
                <a:solidFill>
                  <a:schemeClr val="bg2"/>
                </a:solidFill>
              </a:rPr>
              <a:t>			Young children can learn rules of “games” like grammar</a:t>
            </a:r>
          </a:p>
          <a:p>
            <a:r>
              <a:rPr lang="en-US" sz="2000" dirty="0">
                <a:solidFill>
                  <a:schemeClr val="bg2"/>
                </a:solidFill>
              </a:rPr>
              <a:t>			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Immune Attack</a:t>
            </a:r>
            <a:r>
              <a:rPr lang="en-US" sz="2000" dirty="0"/>
              <a:t>, a third person shooter in the molecular world </a:t>
            </a:r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chemeClr val="accent2"/>
                </a:solidFill>
              </a:rPr>
              <a:t>Immune Attack increases knowledge, confidence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 			Game mechanics do not scare students away from topic	</a:t>
            </a:r>
          </a:p>
          <a:p>
            <a:endParaRPr lang="en-US" sz="2000" dirty="0"/>
          </a:p>
          <a:p>
            <a:r>
              <a:rPr lang="en-US" sz="2000" dirty="0"/>
              <a:t>Developing </a:t>
            </a:r>
            <a:r>
              <a:rPr lang="en-US" sz="2000" b="1" i="1" dirty="0">
                <a:solidFill>
                  <a:srgbClr val="7508FF"/>
                </a:solidFill>
              </a:rPr>
              <a:t>Immune</a:t>
            </a:r>
            <a:r>
              <a:rPr lang="en-US" sz="2000" dirty="0">
                <a:solidFill>
                  <a:srgbClr val="7508FF"/>
                </a:solidFill>
              </a:rPr>
              <a:t> </a:t>
            </a:r>
            <a:r>
              <a:rPr lang="en-US" sz="2000" b="1" i="1" dirty="0">
                <a:solidFill>
                  <a:srgbClr val="7508FF"/>
                </a:solidFill>
              </a:rPr>
              <a:t>Defense</a:t>
            </a:r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rgbClr val="333399"/>
                </a:solidFill>
              </a:rPr>
              <a:t>Scientific Review process</a:t>
            </a:r>
          </a:p>
          <a:p>
            <a:r>
              <a:rPr lang="en-US" sz="2000" dirty="0">
                <a:solidFill>
                  <a:srgbClr val="333399"/>
                </a:solidFill>
              </a:rPr>
              <a:t>			Working from Core Concepts to game mechanics</a:t>
            </a:r>
          </a:p>
          <a:p>
            <a:endParaRPr lang="en-US" sz="2000" dirty="0"/>
          </a:p>
          <a:p>
            <a:r>
              <a:rPr lang="en-US" sz="2000" dirty="0"/>
              <a:t>Commercializing a Learning Game</a:t>
            </a:r>
            <a:endParaRPr lang="en-US" sz="2000" b="1" i="1" dirty="0"/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rgbClr val="333399"/>
                </a:solidFill>
              </a:rPr>
              <a:t>Assumption: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333399"/>
                </a:solidFill>
              </a:rPr>
              <a:t>“Must replace some other commercial product”</a:t>
            </a:r>
          </a:p>
          <a:p>
            <a:r>
              <a:rPr lang="en-US" sz="2000" dirty="0">
                <a:solidFill>
                  <a:srgbClr val="333399"/>
                </a:solidFill>
              </a:rPr>
              <a:t>			Old Thinking:  Must replace textbooks or console games</a:t>
            </a:r>
          </a:p>
          <a:p>
            <a:r>
              <a:rPr lang="en-US" sz="2000" dirty="0">
                <a:solidFill>
                  <a:srgbClr val="333399"/>
                </a:solidFill>
              </a:rPr>
              <a:t>			New:  Replace casual games on phones, tablets or consoles  </a:t>
            </a: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537325" y="48291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3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z="3600" dirty="0" smtClean="0">
                <a:latin typeface="Arial" charset="0"/>
                <a:ea typeface="Osaka" charset="0"/>
                <a:cs typeface="Osaka" charset="0"/>
              </a:rPr>
              <a:t>Melanie Stegman, Ph.D. </a:t>
            </a:r>
            <a:endParaRPr lang="en-US" sz="3600" dirty="0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4864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chemeClr val="accent2"/>
                </a:solidFill>
              </a:rPr>
              <a:t>Make proteins as well understood as zombies.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chemeClr val="accent2"/>
                </a:solidFill>
              </a:rPr>
              <a:t>Help average person appreciate the molecular science around them and in them.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chemeClr val="accent2"/>
                </a:solidFill>
              </a:rPr>
              <a:t>Show the young and the curious how fantastic science and exploration really is. 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chemeClr val="accent2"/>
                </a:solidFill>
              </a:rPr>
              <a:t>Use games to teach abstract concepts.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chemeClr val="accent2"/>
                </a:solidFill>
              </a:rPr>
              <a:t>Make a living making games.</a:t>
            </a:r>
          </a:p>
          <a:p>
            <a:pPr marL="0" indent="0">
              <a:buFontTx/>
              <a:buNone/>
              <a:defRPr/>
            </a:pPr>
            <a:r>
              <a:rPr lang="en-US" sz="2200" dirty="0">
                <a:solidFill>
                  <a:schemeClr val="accent2"/>
                </a:solidFill>
              </a:rPr>
              <a:t>Take over the </a:t>
            </a:r>
            <a:r>
              <a:rPr lang="en-US" sz="2200" dirty="0" smtClean="0">
                <a:solidFill>
                  <a:schemeClr val="accent2"/>
                </a:solidFill>
              </a:rPr>
              <a:t>world.</a:t>
            </a:r>
            <a:endParaRPr lang="en-US" sz="2200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endParaRPr lang="en-US" sz="2200" dirty="0" smtClean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200" dirty="0" smtClean="0"/>
              <a:t>Currently funded projects:</a:t>
            </a:r>
          </a:p>
          <a:p>
            <a:pPr marL="0" indent="0">
              <a:buFontTx/>
              <a:buNone/>
              <a:defRPr/>
            </a:pPr>
            <a:r>
              <a:rPr lang="en-US" sz="2200" dirty="0" smtClean="0">
                <a:solidFill>
                  <a:schemeClr val="accent2"/>
                </a:solidFill>
              </a:rPr>
              <a:t>	Evaluate Immune Attack for teaching and confidence building efficacy.</a:t>
            </a:r>
          </a:p>
          <a:p>
            <a:pPr marL="0" indent="0">
              <a:buFontTx/>
              <a:buNone/>
              <a:defRPr/>
            </a:pPr>
            <a:r>
              <a:rPr lang="en-US" sz="2200" dirty="0">
                <a:solidFill>
                  <a:schemeClr val="accent2"/>
                </a:solidFill>
              </a:rPr>
              <a:t>	</a:t>
            </a:r>
            <a:r>
              <a:rPr lang="en-US" sz="2200" dirty="0" smtClean="0">
                <a:solidFill>
                  <a:schemeClr val="accent2"/>
                </a:solidFill>
              </a:rPr>
              <a:t>Create the sequel to Immune Attack.  A sequel that everyone can use, aligns with the teaching standards for 9</a:t>
            </a:r>
            <a:r>
              <a:rPr lang="en-US" sz="2200" baseline="30000" dirty="0" smtClean="0">
                <a:solidFill>
                  <a:schemeClr val="accent2"/>
                </a:solidFill>
              </a:rPr>
              <a:t>th</a:t>
            </a:r>
            <a:r>
              <a:rPr lang="en-US" sz="2200" dirty="0" smtClean="0">
                <a:solidFill>
                  <a:schemeClr val="accent2"/>
                </a:solidFill>
              </a:rPr>
              <a:t>-10</a:t>
            </a:r>
            <a:r>
              <a:rPr lang="en-US" sz="2200" baseline="30000" dirty="0" smtClean="0">
                <a:solidFill>
                  <a:schemeClr val="accent2"/>
                </a:solidFill>
              </a:rPr>
              <a:t>th</a:t>
            </a:r>
            <a:r>
              <a:rPr lang="en-US" sz="2200" dirty="0" smtClean="0">
                <a:solidFill>
                  <a:schemeClr val="accent2"/>
                </a:solidFill>
              </a:rPr>
              <a:t> grade biology, addresses adaptive and innate immune system and teaches core concepts of cellular and molecular immunology. 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328" y="909935"/>
            <a:ext cx="1074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Goals: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1143000"/>
          </a:xfrm>
        </p:spPr>
        <p:txBody>
          <a:bodyPr/>
          <a:lstStyle/>
          <a:p>
            <a:r>
              <a:rPr lang="en-US" sz="3600" dirty="0">
                <a:latin typeface="Arial" charset="0"/>
                <a:ea typeface="Osaka" charset="0"/>
                <a:cs typeface="Osaka" charset="0"/>
              </a:rPr>
              <a:t>Modern Game Engines Allow Rapid Prototyping</a:t>
            </a:r>
          </a:p>
        </p:txBody>
      </p:sp>
      <p:pic>
        <p:nvPicPr>
          <p:cNvPr id="6963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60" b="-1118"/>
          <a:stretch>
            <a:fillRect/>
          </a:stretch>
        </p:blipFill>
        <p:spPr>
          <a:xfrm>
            <a:off x="0" y="1464164"/>
            <a:ext cx="7086600" cy="4982674"/>
          </a:xfrm>
        </p:spPr>
      </p:pic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2601913" y="6506198"/>
            <a:ext cx="6542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dirty="0">
                <a:hlinkClick r:id="rId3"/>
              </a:rPr>
              <a:t>http://gamedesignconcepts.wordpress.com</a:t>
            </a:r>
            <a:r>
              <a:rPr lang="en-US" dirty="0"/>
              <a:t> by Ian Schreiber</a:t>
            </a:r>
          </a:p>
        </p:txBody>
      </p:sp>
      <p:sp>
        <p:nvSpPr>
          <p:cNvPr id="3" name="Snip Single Corner Rectangle 2"/>
          <p:cNvSpPr/>
          <p:nvPr/>
        </p:nvSpPr>
        <p:spPr>
          <a:xfrm>
            <a:off x="2895600" y="1828800"/>
            <a:ext cx="4572000" cy="762000"/>
          </a:xfrm>
          <a:prstGeom prst="snip1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And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1883" y="1295400"/>
            <a:ext cx="3733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Learning games </a:t>
            </a:r>
            <a:r>
              <a:rPr lang="en-US" dirty="0"/>
              <a:t>r</a:t>
            </a:r>
            <a:r>
              <a:rPr lang="en-US" dirty="0" smtClean="0"/>
              <a:t>equire </a:t>
            </a:r>
            <a:r>
              <a:rPr lang="en-US" dirty="0" smtClean="0">
                <a:solidFill>
                  <a:srgbClr val="333399"/>
                </a:solidFill>
              </a:rPr>
              <a:t>Evaluation</a:t>
            </a:r>
            <a:r>
              <a:rPr lang="en-US" dirty="0" smtClean="0"/>
              <a:t> by players as well as experts.  So The evaluation step is even more important to repeat as often as possible, especially early on in game design.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381000" y="2074104"/>
            <a:ext cx="4953000" cy="394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“Ultimately, designers need to recognize that a game’s theme does not determine its meaning. Instead, meaning emerges from a game’s mechanics – the set of decisions and consequences unique to each one.  What does a game ask of the player?  What does it punish, and what does it reward?  What strategies and styles does the game encourage?  Answering these questions reveals what a game is actually about.”</a:t>
            </a:r>
          </a:p>
        </p:txBody>
      </p:sp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304800" y="152400"/>
            <a:ext cx="8839200" cy="154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Game Design </a:t>
            </a:r>
            <a:r>
              <a:rPr lang="en-US" sz="3600" dirty="0"/>
              <a:t>Principles… </a:t>
            </a:r>
            <a:r>
              <a:rPr lang="en-US" sz="3600" dirty="0" smtClean="0"/>
              <a:t>A Game’s </a:t>
            </a:r>
            <a:r>
              <a:rPr lang="en-US" sz="3600" i="1" dirty="0"/>
              <a:t>Mechanics</a:t>
            </a:r>
            <a:r>
              <a:rPr lang="en-US" sz="3600" dirty="0"/>
              <a:t> create its Meaning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			….and Meaning Is What It Teaches.</a:t>
            </a:r>
          </a:p>
        </p:txBody>
      </p:sp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5842000" y="2101850"/>
            <a:ext cx="3302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 dirty="0">
                <a:solidFill>
                  <a:srgbClr val="333399"/>
                </a:solidFill>
              </a:rPr>
              <a:t>Soren Johnson</a:t>
            </a:r>
          </a:p>
          <a:p>
            <a:pPr algn="r" eaLnBrk="1" hangingPunct="1"/>
            <a:endParaRPr lang="en-US" sz="2000" b="1" dirty="0">
              <a:solidFill>
                <a:srgbClr val="333399"/>
              </a:solidFill>
            </a:endParaRPr>
          </a:p>
          <a:p>
            <a:pPr algn="r" eaLnBrk="1" hangingPunct="1"/>
            <a:r>
              <a:rPr lang="en-US" sz="2000" b="1" dirty="0">
                <a:solidFill>
                  <a:srgbClr val="333399"/>
                </a:solidFill>
              </a:rPr>
              <a:t>Developer for </a:t>
            </a:r>
            <a:r>
              <a:rPr lang="en-US" sz="2000" b="1" dirty="0" smtClean="0">
                <a:solidFill>
                  <a:srgbClr val="333399"/>
                </a:solidFill>
              </a:rPr>
              <a:t>Spore </a:t>
            </a:r>
            <a:r>
              <a:rPr lang="en-US" sz="2000" b="1" dirty="0">
                <a:solidFill>
                  <a:srgbClr val="333399"/>
                </a:solidFill>
              </a:rPr>
              <a:t>speaks and writes about Game Design</a:t>
            </a:r>
          </a:p>
          <a:p>
            <a:pPr algn="r" eaLnBrk="1" hangingPunct="1"/>
            <a:endParaRPr lang="en-US" sz="2000" b="1" dirty="0">
              <a:solidFill>
                <a:srgbClr val="333399"/>
              </a:solidFill>
            </a:endParaRPr>
          </a:p>
          <a:p>
            <a:pPr algn="r" eaLnBrk="1" hangingPunct="1"/>
            <a:r>
              <a:rPr lang="en-US" sz="2000" dirty="0"/>
              <a:t>Soren is a design columnist for </a:t>
            </a:r>
            <a:r>
              <a:rPr lang="en-US" sz="2000" i="1" dirty="0"/>
              <a:t>Game Developer Magazine</a:t>
            </a:r>
            <a:r>
              <a:rPr lang="en-US" sz="2000" dirty="0"/>
              <a:t>.  His thoughts on game design are at </a:t>
            </a:r>
            <a:endParaRPr lang="en-US" sz="2000" b="1" dirty="0">
              <a:solidFill>
                <a:srgbClr val="333399"/>
              </a:solidFill>
            </a:endParaRPr>
          </a:p>
        </p:txBody>
      </p:sp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5626100" y="5334000"/>
            <a:ext cx="3670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333399"/>
                </a:solidFill>
              </a:rPr>
              <a:t>www.designer-</a:t>
            </a:r>
            <a:r>
              <a:rPr lang="en-US" sz="2200" b="1" dirty="0" smtClean="0">
                <a:solidFill>
                  <a:srgbClr val="333399"/>
                </a:solidFill>
              </a:rPr>
              <a:t>notes.com</a:t>
            </a:r>
            <a:endParaRPr lang="en-US" sz="22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6" descr="Screen shot 2012-07-27 at 5.3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014663"/>
            <a:ext cx="4105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55638" y="38100"/>
            <a:ext cx="7772400" cy="647700"/>
          </a:xfrm>
        </p:spPr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Osaka" charset="0"/>
              </a:rPr>
              <a:t>Find a good basic textbook</a:t>
            </a:r>
          </a:p>
        </p:txBody>
      </p:sp>
      <p:pic>
        <p:nvPicPr>
          <p:cNvPr id="72707" name="Content Placeholder 3" descr="Screen shot 2012-07-27 at 5.25.54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4" r="5342" b="19374"/>
          <a:stretch>
            <a:fillRect/>
          </a:stretch>
        </p:blipFill>
        <p:spPr>
          <a:xfrm>
            <a:off x="-76200" y="685800"/>
            <a:ext cx="5610225" cy="3138488"/>
          </a:xfrm>
        </p:spPr>
      </p:pic>
      <p:pic>
        <p:nvPicPr>
          <p:cNvPr id="72708" name="Picture 4" descr="Screen shot 2012-07-27 at 5.26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1"/>
          <a:stretch>
            <a:fillRect/>
          </a:stretch>
        </p:blipFill>
        <p:spPr bwMode="auto">
          <a:xfrm>
            <a:off x="-52388" y="3294063"/>
            <a:ext cx="5581651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Box 5"/>
          <p:cNvSpPr txBox="1">
            <a:spLocks noChangeArrowheads="1"/>
          </p:cNvSpPr>
          <p:nvPr/>
        </p:nvSpPr>
        <p:spPr bwMode="auto">
          <a:xfrm>
            <a:off x="5867400" y="1808163"/>
            <a:ext cx="21351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Andrew Lichtman</a:t>
            </a:r>
          </a:p>
          <a:p>
            <a:pPr eaLnBrk="1" hangingPunct="1"/>
            <a:r>
              <a:rPr lang="en-US" sz="1800" dirty="0"/>
              <a:t>Abul Abbas</a:t>
            </a:r>
          </a:p>
          <a:p>
            <a:pPr eaLnBrk="1" hangingPunct="1"/>
            <a:r>
              <a:rPr lang="en-US" sz="1800" dirty="0"/>
              <a:t>Saunders, Elsevier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Science Advisory Group</a:t>
            </a:r>
            <a:endParaRPr lang="en-US" dirty="0"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73730" name="Picture 3" descr="Screen shot 2012-07-27 at 5.3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32001" r="9070" b="25645"/>
          <a:stretch>
            <a:fillRect/>
          </a:stretch>
        </p:blipFill>
        <p:spPr bwMode="auto">
          <a:xfrm>
            <a:off x="-152400" y="1096962"/>
            <a:ext cx="5951538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5181600" y="838200"/>
            <a:ext cx="39624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/>
              <a:t>Others include </a:t>
            </a:r>
          </a:p>
          <a:p>
            <a:pPr algn="r" eaLnBrk="1" hangingPunct="1"/>
            <a:endParaRPr lang="en-US" sz="1800" dirty="0"/>
          </a:p>
          <a:p>
            <a:pPr algn="r" eaLnBrk="1" hangingPunct="1"/>
            <a:r>
              <a:rPr lang="en-US" sz="1800" b="1" dirty="0"/>
              <a:t>Maria Santore</a:t>
            </a:r>
          </a:p>
          <a:p>
            <a:pPr algn="r" eaLnBrk="1" hangingPunct="1"/>
            <a:r>
              <a:rPr lang="en-US" sz="1600" dirty="0"/>
              <a:t>Department of Polymer </a:t>
            </a:r>
          </a:p>
          <a:p>
            <a:pPr algn="r" eaLnBrk="1" hangingPunct="1"/>
            <a:r>
              <a:rPr lang="en-US" sz="1600" dirty="0"/>
              <a:t>Science and Engineering</a:t>
            </a:r>
            <a:br>
              <a:rPr lang="en-US" sz="1600" dirty="0"/>
            </a:br>
            <a:r>
              <a:rPr lang="en-US" sz="1600" dirty="0"/>
              <a:t>University of Massachusetts, Amherst</a:t>
            </a:r>
          </a:p>
          <a:p>
            <a:pPr algn="r" eaLnBrk="1" hangingPunct="1"/>
            <a:endParaRPr lang="en-US" sz="1800" dirty="0"/>
          </a:p>
          <a:p>
            <a:pPr algn="r" eaLnBrk="1" hangingPunct="1"/>
            <a:r>
              <a:rPr lang="en-US" sz="1800" b="1" dirty="0"/>
              <a:t>William A. Muller, MD, PhD</a:t>
            </a:r>
            <a:br>
              <a:rPr lang="en-US" sz="1800" b="1" dirty="0"/>
            </a:br>
            <a:r>
              <a:rPr lang="en-US" sz="1800" b="1" dirty="0"/>
              <a:t>Magerstadt Professor and Chairman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Department of Pathology</a:t>
            </a:r>
            <a:br>
              <a:rPr lang="en-US" sz="1600" dirty="0"/>
            </a:br>
            <a:r>
              <a:rPr lang="en-US" sz="1600" dirty="0"/>
              <a:t>Feinberg School of Medicine</a:t>
            </a:r>
            <a:br>
              <a:rPr lang="en-US" sz="1600" dirty="0"/>
            </a:br>
            <a:r>
              <a:rPr lang="en-US" sz="1600" dirty="0"/>
              <a:t>Northwestern University</a:t>
            </a:r>
          </a:p>
          <a:p>
            <a:pPr algn="r" eaLnBrk="1" hangingPunct="1"/>
            <a:endParaRPr lang="en-US" sz="1600" dirty="0"/>
          </a:p>
          <a:p>
            <a:pPr algn="r" eaLnBrk="1" hangingPunct="1"/>
            <a:r>
              <a:rPr lang="en-US" sz="1600" dirty="0" smtClean="0"/>
              <a:t>My </a:t>
            </a:r>
            <a:r>
              <a:rPr lang="en-US" sz="1600" dirty="0"/>
              <a:t>PhD advisor, committee members, friends…</a:t>
            </a:r>
          </a:p>
          <a:p>
            <a:pPr algn="r" eaLnBrk="1" hangingPunct="1"/>
            <a:endParaRPr lang="en-US" sz="1800" dirty="0"/>
          </a:p>
          <a:p>
            <a:pPr algn="r" eaLnBrk="1" hangingPunct="1"/>
            <a:endParaRPr lang="en-US" sz="1800" dirty="0" smtClean="0"/>
          </a:p>
          <a:p>
            <a:pPr algn="r" eaLnBrk="1" hangingPunct="1"/>
            <a:r>
              <a:rPr lang="en-US" sz="1800" dirty="0" smtClean="0"/>
              <a:t>40 </a:t>
            </a:r>
            <a:r>
              <a:rPr lang="en-US" sz="1800" dirty="0"/>
              <a:t>member “Science Advisory Group” is proud to have their names associated with our game, and a line for “outreach” on their CV.</a:t>
            </a:r>
          </a:p>
          <a:p>
            <a:pPr algn="r" eaLnBrk="1" hangingPunct="1"/>
            <a:endParaRPr lang="en-US" sz="1800" dirty="0"/>
          </a:p>
          <a:p>
            <a:pPr algn="r" eaLnBrk="1" hangingPunct="1"/>
            <a:r>
              <a:rPr lang="en-US" sz="1800" dirty="0"/>
              <a:t>  </a:t>
            </a:r>
          </a:p>
        </p:txBody>
      </p:sp>
      <p:sp>
        <p:nvSpPr>
          <p:cNvPr id="73732" name="TextBox 4"/>
          <p:cNvSpPr txBox="1">
            <a:spLocks noChangeArrowheads="1"/>
          </p:cNvSpPr>
          <p:nvPr/>
        </p:nvSpPr>
        <p:spPr bwMode="auto">
          <a:xfrm>
            <a:off x="0" y="4495800"/>
            <a:ext cx="4724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Called </a:t>
            </a:r>
            <a:r>
              <a:rPr lang="en-US" sz="1800" dirty="0" smtClean="0"/>
              <a:t>us asking </a:t>
            </a:r>
            <a:r>
              <a:rPr lang="en-US" sz="1800" dirty="0"/>
              <a:t>to help, </a:t>
            </a:r>
            <a:r>
              <a:rPr lang="en-US" sz="1800" dirty="0" smtClean="0"/>
              <a:t>has recruited </a:t>
            </a:r>
            <a:r>
              <a:rPr lang="en-US" sz="1800" dirty="0"/>
              <a:t>his colleagues, answers crazy </a:t>
            </a:r>
            <a:r>
              <a:rPr lang="en-US" sz="1800" dirty="0" smtClean="0"/>
              <a:t>theoretical questions such as  “How many E. coli can one macrophage eat?”  What if a macrophage eats a Neutrophil that has a Listeria bacterium inside it…?”</a:t>
            </a:r>
          </a:p>
          <a:p>
            <a:pPr eaLnBrk="1" hangingPunct="1"/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2362200" y="2392362"/>
            <a:ext cx="2819400" cy="1752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382000" cy="990600"/>
          </a:xfrm>
        </p:spPr>
        <p:txBody>
          <a:bodyPr/>
          <a:lstStyle/>
          <a:p>
            <a:r>
              <a:rPr lang="en-US" dirty="0" smtClean="0"/>
              <a:t>Immune Attack </a:t>
            </a:r>
            <a:r>
              <a:rPr lang="en-US" dirty="0"/>
              <a:t>2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 descr="Screen shot 2012-07-28 at 2.22.3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9" b="608"/>
          <a:stretch/>
        </p:blipFill>
        <p:spPr>
          <a:xfrm>
            <a:off x="4953000" y="3962400"/>
            <a:ext cx="3276600" cy="1939309"/>
          </a:xfrm>
        </p:spPr>
      </p:pic>
      <p:sp>
        <p:nvSpPr>
          <p:cNvPr id="5" name="TextBox 4"/>
          <p:cNvSpPr txBox="1"/>
          <p:nvPr/>
        </p:nvSpPr>
        <p:spPr>
          <a:xfrm>
            <a:off x="4648200" y="6211669"/>
            <a:ext cx="5084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IA2 team Ken Coulter of Ion Medical Designs</a:t>
            </a:r>
            <a:endParaRPr lang="en-US" b="1" dirty="0">
              <a:solidFill>
                <a:schemeClr val="accent2"/>
              </a:solidFill>
            </a:endParaRPr>
          </a:p>
          <a:p>
            <a:pPr algn="r"/>
            <a:r>
              <a:rPr lang="en-US" b="1" dirty="0" smtClean="0">
                <a:solidFill>
                  <a:schemeClr val="accent2"/>
                </a:solidFill>
              </a:rPr>
              <a:t>			With Graham Johnson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110734"/>
            <a:ext cx="838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Dimensional Fantastic world of proteins, lipids and sugars organized into cells that work together through signals and are ruled by a harsh DNA overlord.</a:t>
            </a:r>
          </a:p>
          <a:p>
            <a:endParaRPr lang="en-US" dirty="0"/>
          </a:p>
          <a:p>
            <a:r>
              <a:rPr lang="en-US" dirty="0" smtClean="0"/>
              <a:t>We began the work of aligning our Learning Objectives with our game design, and pushing our technology further to match our ambitious goals. </a:t>
            </a:r>
          </a:p>
          <a:p>
            <a:endParaRPr lang="en-US" dirty="0"/>
          </a:p>
          <a:p>
            <a:r>
              <a:rPr lang="en-US" dirty="0" smtClean="0"/>
              <a:t>Main technological hurdle:  </a:t>
            </a:r>
          </a:p>
          <a:p>
            <a:r>
              <a:rPr lang="en-US" dirty="0" smtClean="0"/>
              <a:t>Presentation of accurate proteins in game engine. We want a lot of proteins, each one has 1000’s of atoms = 10000’s of polygons.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4343400"/>
            <a:ext cx="4952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Embedded Python Molecular Viewer (ePMV; Johnson </a:t>
            </a:r>
            <a:r>
              <a:rPr lang="en-US" i="1" dirty="0">
                <a:solidFill>
                  <a:srgbClr val="333399"/>
                </a:solidFill>
              </a:rPr>
              <a:t>et al.</a:t>
            </a:r>
            <a:r>
              <a:rPr lang="en-US" dirty="0">
                <a:solidFill>
                  <a:srgbClr val="333399"/>
                </a:solidFill>
              </a:rPr>
              <a:t>, 2011), BioBlender (Andrei </a:t>
            </a:r>
            <a:r>
              <a:rPr lang="en-US" i="1" dirty="0">
                <a:solidFill>
                  <a:srgbClr val="333399"/>
                </a:solidFill>
              </a:rPr>
              <a:t>et al.</a:t>
            </a:r>
            <a:r>
              <a:rPr lang="en-US" dirty="0">
                <a:solidFill>
                  <a:srgbClr val="333399"/>
                </a:solidFill>
              </a:rPr>
              <a:t>, 2010), and </a:t>
            </a:r>
            <a:r>
              <a:rPr lang="en-US" dirty="0" smtClean="0">
                <a:solidFill>
                  <a:srgbClr val="333399"/>
                </a:solidFill>
              </a:rPr>
              <a:t>the </a:t>
            </a:r>
            <a:r>
              <a:rPr lang="en-US" dirty="0">
                <a:solidFill>
                  <a:srgbClr val="333399"/>
                </a:solidFill>
              </a:rPr>
              <a:t>software toolkit Molecular Maya (mMaya; McGill, in preparation).</a:t>
            </a:r>
          </a:p>
        </p:txBody>
      </p:sp>
    </p:spTree>
    <p:extLst>
      <p:ext uri="{BB962C8B-B14F-4D97-AF65-F5344CB8AC3E}">
        <p14:creationId xmlns:p14="http://schemas.microsoft.com/office/powerpoint/2010/main" val="256719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667836" y="38100"/>
            <a:ext cx="77724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Arial" charset="0"/>
                <a:ea typeface="Osaka" charset="0"/>
                <a:cs typeface="Osaka" charset="0"/>
              </a:rPr>
              <a:t>Presenting Realistic Proteins in the versatile Unity Game Engine</a:t>
            </a:r>
            <a:endParaRPr lang="en-US" sz="3600" dirty="0"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90114" name="Content Placeholder 3" descr="Screen shot 2012-02-09 at 6.20.0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" b="-8411"/>
          <a:stretch>
            <a:fillRect/>
          </a:stretch>
        </p:blipFill>
        <p:spPr>
          <a:xfrm>
            <a:off x="609600" y="1095313"/>
            <a:ext cx="8077200" cy="614368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258961" y="160734"/>
            <a:ext cx="2777133" cy="138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>
              <a:spcBef>
                <a:spcPts val="352"/>
              </a:spcBef>
            </a:pPr>
            <a:r>
              <a:rPr lang="en-US" sz="2100" b="1" dirty="0">
                <a:solidFill>
                  <a:srgbClr val="808080"/>
                </a:solidFill>
                <a:cs typeface="Arial" charset="0"/>
              </a:rPr>
              <a:t>Immune Attack 2</a:t>
            </a:r>
          </a:p>
          <a:p>
            <a:pPr marL="40182">
              <a:spcBef>
                <a:spcPts val="352"/>
              </a:spcBef>
            </a:pPr>
            <a:r>
              <a:rPr lang="en-US" sz="1500" dirty="0">
                <a:solidFill>
                  <a:srgbClr val="808080"/>
                </a:solidFill>
                <a:cs typeface="Arial" charset="0"/>
              </a:rPr>
              <a:t>Scene by Ken Coulter with Melanie Stegman and Graham Johnson</a:t>
            </a:r>
          </a:p>
          <a:p>
            <a:pPr marL="40182">
              <a:spcBef>
                <a:spcPts val="352"/>
              </a:spcBef>
            </a:pPr>
            <a:endParaRPr lang="en-US" sz="1500" dirty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4383"/>
            <a:ext cx="9151814" cy="320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97" y="0"/>
            <a:ext cx="5625703" cy="363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5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7-28 at 2.4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10" y="3451045"/>
            <a:ext cx="3098790" cy="1730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21" y="-228600"/>
            <a:ext cx="7772400" cy="1143000"/>
          </a:xfrm>
        </p:spPr>
        <p:txBody>
          <a:bodyPr/>
          <a:lstStyle/>
          <a:p>
            <a:r>
              <a:rPr lang="en-US" sz="3600" dirty="0" smtClean="0"/>
              <a:t>Immune Attack 2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685800"/>
            <a:ext cx="9220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Presents core concepts of biochemistry and cell biology as if they are rules of the game:  Structure/Function relationship of proteins, interactions and regulated activities of proteins, and gene regulation and its effect on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Mini game inside allows players to build their own “weapons” (yes, just like Bioshock!)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The weapons are antibiotics or other proteins…  Just like Bonnie Scott, </a:t>
            </a:r>
            <a:r>
              <a:rPr lang="en-US" sz="2400" dirty="0" smtClean="0"/>
              <a:t>Ph.D.’</a:t>
            </a:r>
            <a:r>
              <a:rPr lang="en-US" sz="2400" dirty="0" smtClean="0"/>
              <a:t>s game design document:                       </a:t>
            </a:r>
            <a:r>
              <a:rPr lang="en-US" sz="2400" b="1" dirty="0" smtClean="0"/>
              <a:t>Cell Machines…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i="1" dirty="0"/>
          </a:p>
          <a:p>
            <a:r>
              <a:rPr lang="en-US" sz="2400" i="1" dirty="0" smtClean="0">
                <a:solidFill>
                  <a:srgbClr val="333399"/>
                </a:solidFill>
              </a:rPr>
              <a:t>Basically, IA2 game design </a:t>
            </a:r>
            <a:endParaRPr lang="en-US" sz="2400" i="1" dirty="0" smtClean="0">
              <a:solidFill>
                <a:srgbClr val="333399"/>
              </a:solidFill>
            </a:endParaRPr>
          </a:p>
          <a:p>
            <a:pPr lvl="1"/>
            <a:r>
              <a:rPr lang="en-US" sz="2000" i="1" dirty="0" smtClean="0">
                <a:solidFill>
                  <a:srgbClr val="333399"/>
                </a:solidFill>
              </a:rPr>
              <a:t>requires players </a:t>
            </a:r>
            <a:r>
              <a:rPr lang="en-US" sz="2000" i="1" dirty="0" smtClean="0">
                <a:solidFill>
                  <a:srgbClr val="333399"/>
                </a:solidFill>
              </a:rPr>
              <a:t>to use core concepts to build “weapons” </a:t>
            </a:r>
            <a:r>
              <a:rPr lang="en-US" sz="2000" i="1" dirty="0" smtClean="0">
                <a:solidFill>
                  <a:srgbClr val="333399"/>
                </a:solidFill>
              </a:rPr>
              <a:t>and </a:t>
            </a:r>
          </a:p>
          <a:p>
            <a:pPr lvl="1"/>
            <a:r>
              <a:rPr lang="en-US" sz="2000" i="1" dirty="0" smtClean="0">
                <a:solidFill>
                  <a:srgbClr val="333399"/>
                </a:solidFill>
              </a:rPr>
              <a:t>requires </a:t>
            </a:r>
            <a:r>
              <a:rPr lang="en-US" sz="2000" i="1" dirty="0" smtClean="0">
                <a:solidFill>
                  <a:srgbClr val="333399"/>
                </a:solidFill>
              </a:rPr>
              <a:t>players to experiment just like cell biologists do, by </a:t>
            </a:r>
            <a:r>
              <a:rPr lang="en-US" sz="2000" i="1" dirty="0" smtClean="0">
                <a:solidFill>
                  <a:srgbClr val="333399"/>
                </a:solidFill>
              </a:rPr>
              <a:t>“knocking out</a:t>
            </a:r>
            <a:r>
              <a:rPr lang="en-US" sz="2000" i="1" dirty="0" smtClean="0">
                <a:solidFill>
                  <a:srgbClr val="333399"/>
                </a:solidFill>
              </a:rPr>
              <a:t>” a protein and observing the effect….</a:t>
            </a:r>
            <a:endParaRPr lang="en-US" sz="2000" i="1" dirty="0">
              <a:solidFill>
                <a:srgbClr val="3333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3733800"/>
            <a:ext cx="32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333399"/>
                </a:solidFill>
              </a:rPr>
              <a:t>https://vimeo.com/45309635</a:t>
            </a:r>
            <a:endParaRPr lang="en-US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1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sz="2400" dirty="0" smtClean="0">
                <a:latin typeface="Arial" charset="0"/>
                <a:ea typeface="Osaka" charset="0"/>
                <a:cs typeface="Osaka" charset="0"/>
              </a:rPr>
              <a:t>Iteration Iteration Iteration Iteration Iteration Iteration</a:t>
            </a:r>
            <a:endParaRPr lang="en-US" sz="2400" dirty="0"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6963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60" b="-1118"/>
          <a:stretch>
            <a:fillRect/>
          </a:stretch>
        </p:blipFill>
        <p:spPr>
          <a:xfrm>
            <a:off x="88455" y="1143000"/>
            <a:ext cx="6998145" cy="4920480"/>
          </a:xfrm>
        </p:spPr>
      </p:pic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2601913" y="6543675"/>
            <a:ext cx="6542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dirty="0">
                <a:hlinkClick r:id="rId3"/>
              </a:rPr>
              <a:t>http://gamedesignconcepts.wordpress.com</a:t>
            </a:r>
            <a:r>
              <a:rPr lang="en-US" dirty="0"/>
              <a:t> by Ian Schreiber</a:t>
            </a:r>
          </a:p>
        </p:txBody>
      </p:sp>
      <p:sp>
        <p:nvSpPr>
          <p:cNvPr id="3" name="Snip Single Corner Rectangle 2"/>
          <p:cNvSpPr/>
          <p:nvPr/>
        </p:nvSpPr>
        <p:spPr>
          <a:xfrm>
            <a:off x="2971800" y="1445442"/>
            <a:ext cx="4038600" cy="762000"/>
          </a:xfrm>
          <a:prstGeom prst="snip1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98145" y="718141"/>
            <a:ext cx="2057400" cy="25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 smtClean="0">
                <a:solidFill>
                  <a:srgbClr val="333399"/>
                </a:solidFill>
              </a:rPr>
              <a:t>So along the way we realized our plan was to much for the funding and time…  so we chose a set of learning objectives and focused on them.</a:t>
            </a:r>
          </a:p>
          <a:p>
            <a:pPr algn="r">
              <a:lnSpc>
                <a:spcPct val="80000"/>
              </a:lnSpc>
            </a:pPr>
            <a:endParaRPr lang="en-US" dirty="0">
              <a:solidFill>
                <a:srgbClr val="333399"/>
              </a:solidFill>
            </a:endParaRPr>
          </a:p>
          <a:p>
            <a:pPr algn="r">
              <a:lnSpc>
                <a:spcPct val="80000"/>
              </a:lnSpc>
            </a:pPr>
            <a:r>
              <a:rPr lang="en-US" dirty="0" smtClean="0">
                <a:solidFill>
                  <a:srgbClr val="333399"/>
                </a:solidFill>
              </a:rPr>
              <a:t>Iteration!  </a:t>
            </a: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3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2"/>
          <p:cNvSpPr>
            <a:spLocks noGrp="1"/>
          </p:cNvSpPr>
          <p:nvPr>
            <p:ph type="ctrTitle"/>
          </p:nvPr>
        </p:nvSpPr>
        <p:spPr>
          <a:xfrm>
            <a:off x="831850" y="363538"/>
            <a:ext cx="7772400" cy="1470025"/>
          </a:xfrm>
        </p:spPr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Osaka" charset="0"/>
              </a:rPr>
              <a:t>Immune Defense</a:t>
            </a:r>
          </a:p>
        </p:txBody>
      </p:sp>
      <p:pic>
        <p:nvPicPr>
          <p:cNvPr id="71682" name="Picture 5" descr="Cytokinesis 7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5"/>
            <a:ext cx="91440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6"/>
          <p:cNvSpPr txBox="1">
            <a:spLocks noChangeArrowheads="1"/>
          </p:cNvSpPr>
          <p:nvPr/>
        </p:nvSpPr>
        <p:spPr bwMode="auto">
          <a:xfrm>
            <a:off x="831850" y="3505200"/>
            <a:ext cx="8001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Learning Objectives</a:t>
            </a:r>
          </a:p>
          <a:p>
            <a:pPr eaLnBrk="1" hangingPunct="1"/>
            <a:r>
              <a:rPr lang="en-US" sz="1800" dirty="0"/>
              <a:t>Randomness of molecular diffusion</a:t>
            </a:r>
          </a:p>
          <a:p>
            <a:pPr eaLnBrk="1" hangingPunct="1"/>
            <a:r>
              <a:rPr lang="en-US" sz="1800" dirty="0"/>
              <a:t>Specificity of interactions between protein signals and protein receptors</a:t>
            </a:r>
          </a:p>
          <a:p>
            <a:pPr eaLnBrk="1" hangingPunct="1"/>
            <a:r>
              <a:rPr lang="en-US" sz="1800" dirty="0"/>
              <a:t>Low and high affinity interactions are different</a:t>
            </a:r>
          </a:p>
          <a:p>
            <a:pPr eaLnBrk="1" hangingPunct="1"/>
            <a:r>
              <a:rPr lang="en-US" sz="1800" dirty="0"/>
              <a:t>Cells have specific functions </a:t>
            </a:r>
            <a:r>
              <a:rPr lang="en-US" sz="1800" i="1" dirty="0"/>
              <a:t>because of their unique complement of proteins</a:t>
            </a:r>
          </a:p>
          <a:p>
            <a:pPr eaLnBrk="1" hangingPunct="1"/>
            <a:r>
              <a:rPr lang="en-US" sz="1800" dirty="0"/>
              <a:t>Cells can signal to each other </a:t>
            </a:r>
          </a:p>
          <a:p>
            <a:pPr eaLnBrk="1" hangingPunct="1"/>
            <a:r>
              <a:rPr lang="en-US" sz="1800" dirty="0"/>
              <a:t>Cells respond to their environment if they have the correct receptors</a:t>
            </a:r>
          </a:p>
          <a:p>
            <a:pPr eaLnBrk="1" hangingPunct="1"/>
            <a:r>
              <a:rPr lang="en-US" sz="1800" dirty="0"/>
              <a:t>Regulating which proteins you have on hand is important for cell function</a:t>
            </a:r>
          </a:p>
          <a:p>
            <a:pPr eaLnBrk="1" hangingPunct="1"/>
            <a:r>
              <a:rPr lang="en-US" sz="1800" dirty="0"/>
              <a:t>Pathogens have evolved to thwart our immune system</a:t>
            </a:r>
          </a:p>
          <a:p>
            <a:pPr eaLnBrk="1" hangingPunct="1"/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375990"/>
            <a:ext cx="228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Meet our new game:</a:t>
            </a:r>
            <a:endParaRPr lang="en-US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152400" y="211138"/>
            <a:ext cx="89916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Video Games:  Teach the Unimaginable </a:t>
            </a:r>
            <a:r>
              <a:rPr lang="en-US" sz="2000" i="1" dirty="0"/>
              <a:t>to a really wide audience</a:t>
            </a:r>
          </a:p>
          <a:p>
            <a:pPr algn="ctr"/>
            <a:endParaRPr lang="en-US" sz="2000" dirty="0"/>
          </a:p>
          <a:p>
            <a:r>
              <a:rPr lang="en-US" sz="2000" dirty="0"/>
              <a:t>Why Molecular Science education for the public?  </a:t>
            </a:r>
          </a:p>
          <a:p>
            <a:r>
              <a:rPr lang="en-US" sz="2000" dirty="0"/>
              <a:t>  </a:t>
            </a:r>
          </a:p>
          <a:p>
            <a:r>
              <a:rPr lang="en-US" sz="2000" dirty="0"/>
              <a:t>Why Games? 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			Teach abstract concepts before misconceptions form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			Young children can learn rules of “games” like grammar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			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Immune Attack</a:t>
            </a:r>
            <a:r>
              <a:rPr lang="en-US" sz="2000" dirty="0"/>
              <a:t>, a third person shooter in the molecular world </a:t>
            </a:r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chemeClr val="accent2"/>
                </a:solidFill>
              </a:rPr>
              <a:t>Immune Attack increases knowledge, confidence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 			Game mechanics do not scare students away from topic	</a:t>
            </a:r>
          </a:p>
          <a:p>
            <a:endParaRPr lang="en-US" sz="2000" dirty="0"/>
          </a:p>
          <a:p>
            <a:r>
              <a:rPr lang="en-US" sz="2000" dirty="0"/>
              <a:t>Developing </a:t>
            </a:r>
            <a:r>
              <a:rPr lang="en-US" sz="2000" b="1" i="1" dirty="0">
                <a:solidFill>
                  <a:srgbClr val="7508FF"/>
                </a:solidFill>
              </a:rPr>
              <a:t>Immune</a:t>
            </a:r>
            <a:r>
              <a:rPr lang="en-US" sz="2000" dirty="0">
                <a:solidFill>
                  <a:srgbClr val="7508FF"/>
                </a:solidFill>
              </a:rPr>
              <a:t> </a:t>
            </a:r>
            <a:r>
              <a:rPr lang="en-US" sz="2000" b="1" i="1" dirty="0">
                <a:solidFill>
                  <a:srgbClr val="7508FF"/>
                </a:solidFill>
              </a:rPr>
              <a:t>Defense</a:t>
            </a:r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rgbClr val="333399"/>
                </a:solidFill>
              </a:rPr>
              <a:t>Scientific </a:t>
            </a:r>
            <a:r>
              <a:rPr lang="en-US" sz="2000" dirty="0" smtClean="0">
                <a:solidFill>
                  <a:srgbClr val="333399"/>
                </a:solidFill>
              </a:rPr>
              <a:t>review and iterative game development process</a:t>
            </a:r>
            <a:endParaRPr lang="en-US" sz="2000" dirty="0">
              <a:solidFill>
                <a:srgbClr val="333399"/>
              </a:solidFill>
            </a:endParaRPr>
          </a:p>
          <a:p>
            <a:r>
              <a:rPr lang="en-US" sz="2000" dirty="0">
                <a:solidFill>
                  <a:srgbClr val="333399"/>
                </a:solidFill>
              </a:rPr>
              <a:t>			Working from Core Concepts to game mechanics</a:t>
            </a:r>
          </a:p>
          <a:p>
            <a:endParaRPr lang="en-US" sz="2000" dirty="0"/>
          </a:p>
          <a:p>
            <a:r>
              <a:rPr lang="en-US" sz="2000" dirty="0"/>
              <a:t>Commercializing a Learning Game</a:t>
            </a:r>
            <a:endParaRPr lang="en-US" sz="2000" b="1" i="1" dirty="0"/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rgbClr val="333399"/>
                </a:solidFill>
              </a:rPr>
              <a:t>Assumption: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333399"/>
                </a:solidFill>
              </a:rPr>
              <a:t>“Must replace some other commercial product”</a:t>
            </a:r>
          </a:p>
          <a:p>
            <a:r>
              <a:rPr lang="en-US" sz="2000" dirty="0">
                <a:solidFill>
                  <a:srgbClr val="333399"/>
                </a:solidFill>
              </a:rPr>
              <a:t>			Old Thinking:  Must replace textbooks or console games</a:t>
            </a:r>
          </a:p>
          <a:p>
            <a:r>
              <a:rPr lang="en-US" sz="2000" dirty="0">
                <a:solidFill>
                  <a:srgbClr val="333399"/>
                </a:solidFill>
              </a:rPr>
              <a:t>			New:  Replace casual games on phones, tablets or consoles  </a:t>
            </a: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537325" y="48291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6" descr="Screen shot 2012-07-27 at 5.30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711161"/>
            <a:ext cx="4105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55638" y="419100"/>
            <a:ext cx="7772400" cy="6477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Arial" charset="0"/>
                <a:ea typeface="Osaka" charset="0"/>
                <a:cs typeface="Osaka" charset="0"/>
              </a:rPr>
              <a:t>New game design should get all the immune cells into the game! </a:t>
            </a:r>
            <a:endParaRPr lang="en-US" sz="3600" dirty="0"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72707" name="Content Placeholder 3" descr="Screen shot 2012-07-27 at 5.25.54 P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4" r="5342" b="19374"/>
          <a:stretch>
            <a:fillRect/>
          </a:stretch>
        </p:blipFill>
        <p:spPr>
          <a:xfrm>
            <a:off x="364533" y="1784781"/>
            <a:ext cx="3700463" cy="2070124"/>
          </a:xfrm>
        </p:spPr>
      </p:pic>
      <p:pic>
        <p:nvPicPr>
          <p:cNvPr id="72708" name="Picture 4" descr="Screen shot 2012-07-27 at 5.26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1"/>
          <a:stretch>
            <a:fillRect/>
          </a:stretch>
        </p:blipFill>
        <p:spPr bwMode="auto">
          <a:xfrm>
            <a:off x="381000" y="3501861"/>
            <a:ext cx="3624263" cy="217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Box 5"/>
          <p:cNvSpPr txBox="1">
            <a:spLocks noChangeArrowheads="1"/>
          </p:cNvSpPr>
          <p:nvPr/>
        </p:nvSpPr>
        <p:spPr bwMode="auto">
          <a:xfrm>
            <a:off x="381000" y="5783263"/>
            <a:ext cx="21351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Andrew Lichtman</a:t>
            </a:r>
          </a:p>
          <a:p>
            <a:pPr eaLnBrk="1" hangingPunct="1"/>
            <a:r>
              <a:rPr lang="en-US" sz="1800" dirty="0"/>
              <a:t>Abul Abbas</a:t>
            </a:r>
          </a:p>
          <a:p>
            <a:pPr eaLnBrk="1" hangingPunct="1"/>
            <a:r>
              <a:rPr lang="en-US" sz="1800" dirty="0"/>
              <a:t>Saunders, Elsevier</a:t>
            </a:r>
          </a:p>
        </p:txBody>
      </p:sp>
    </p:spTree>
    <p:extLst>
      <p:ext uri="{BB962C8B-B14F-4D97-AF65-F5344CB8AC3E}">
        <p14:creationId xmlns:p14="http://schemas.microsoft.com/office/powerpoint/2010/main" val="115705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952500"/>
          </a:xfrm>
        </p:spPr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Osaka" charset="0"/>
              </a:rPr>
              <a:t>Immune Defense Trailer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2-08-03 at 3.25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315200" cy="5088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5519" y="6336268"/>
            <a:ext cx="747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Playtest our super rough demo version and see the video for yourself….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02700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rgbClr val="333399"/>
                </a:solidFill>
              </a:rPr>
              <a:t>www.fas.org/blog/learningtech/immune-defense-beta-testing</a:t>
            </a:r>
            <a:endParaRPr lang="en-US" sz="2400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2"/>
          <p:cNvSpPr>
            <a:spLocks noGrp="1"/>
          </p:cNvSpPr>
          <p:nvPr>
            <p:ph type="ctrTitle"/>
          </p:nvPr>
        </p:nvSpPr>
        <p:spPr>
          <a:xfrm>
            <a:off x="831850" y="-152400"/>
            <a:ext cx="7772400" cy="1470025"/>
          </a:xfrm>
        </p:spPr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Osaka" charset="0"/>
              </a:rPr>
              <a:t>Immune Defense</a:t>
            </a:r>
          </a:p>
        </p:txBody>
      </p:sp>
      <p:pic>
        <p:nvPicPr>
          <p:cNvPr id="76802" name="Picture 5" descr="Cytokinesis 7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088"/>
            <a:ext cx="914400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6"/>
          <p:cNvSpPr txBox="1">
            <a:spLocks noChangeArrowheads="1"/>
          </p:cNvSpPr>
          <p:nvPr/>
        </p:nvSpPr>
        <p:spPr bwMode="auto">
          <a:xfrm>
            <a:off x="533400" y="3233738"/>
            <a:ext cx="8001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Learning Objectives</a:t>
            </a:r>
          </a:p>
          <a:p>
            <a:pPr eaLnBrk="1" hangingPunct="1"/>
            <a:r>
              <a:rPr lang="en-US" sz="1800" dirty="0"/>
              <a:t>Randomness of molecular diffusion</a:t>
            </a:r>
          </a:p>
          <a:p>
            <a:pPr eaLnBrk="1" hangingPunct="1"/>
            <a:r>
              <a:rPr lang="en-US" sz="1800" dirty="0"/>
              <a:t>Specificity of interactions between protein signals and protein receptors</a:t>
            </a:r>
          </a:p>
          <a:p>
            <a:pPr eaLnBrk="1" hangingPunct="1"/>
            <a:r>
              <a:rPr lang="en-US" sz="1800" dirty="0"/>
              <a:t>Low and high affinity interactions are different</a:t>
            </a:r>
          </a:p>
          <a:p>
            <a:pPr eaLnBrk="1" hangingPunct="1"/>
            <a:r>
              <a:rPr lang="en-US" sz="1800" dirty="0"/>
              <a:t>Cells have specific functions </a:t>
            </a:r>
            <a:r>
              <a:rPr lang="en-US" sz="1800" i="1" dirty="0"/>
              <a:t>because of their unique complement of proteins</a:t>
            </a:r>
          </a:p>
          <a:p>
            <a:pPr eaLnBrk="1" hangingPunct="1"/>
            <a:r>
              <a:rPr lang="en-US" sz="1800" dirty="0"/>
              <a:t>Cells can signal to each other </a:t>
            </a:r>
          </a:p>
          <a:p>
            <a:pPr eaLnBrk="1" hangingPunct="1"/>
            <a:r>
              <a:rPr lang="en-US" sz="1800" dirty="0"/>
              <a:t>Cells respond to their environment if they have the correct receptors</a:t>
            </a:r>
          </a:p>
          <a:p>
            <a:pPr eaLnBrk="1" hangingPunct="1"/>
            <a:r>
              <a:rPr lang="en-US" sz="1800" dirty="0"/>
              <a:t>Regulating which proteins you have on hand is important for cell function</a:t>
            </a:r>
          </a:p>
          <a:p>
            <a:pPr eaLnBrk="1" hangingPunct="1"/>
            <a:r>
              <a:rPr lang="en-US" sz="1800" dirty="0"/>
              <a:t>Pathogens have evolved to thwart our immune system</a:t>
            </a:r>
          </a:p>
          <a:p>
            <a:pPr eaLnBrk="1" hangingPunct="1"/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Screen shot 2012-07-28 at 10.07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3413"/>
            <a:ext cx="830580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Box 2"/>
          <p:cNvSpPr txBox="1">
            <a:spLocks noChangeArrowheads="1"/>
          </p:cNvSpPr>
          <p:nvPr/>
        </p:nvSpPr>
        <p:spPr bwMode="auto">
          <a:xfrm>
            <a:off x="1069975" y="0"/>
            <a:ext cx="677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Immune Defense Interface Style</a:t>
            </a:r>
          </a:p>
        </p:txBody>
      </p:sp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1533525" y="6419850"/>
            <a:ext cx="7712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This fantastic concept art by </a:t>
            </a:r>
            <a:r>
              <a:rPr lang="en-US" sz="1800" b="1" dirty="0">
                <a:solidFill>
                  <a:srgbClr val="333399"/>
                </a:solidFill>
              </a:rPr>
              <a:t>Cosmocyte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/>
              <a:t>Technical Director, Alec Slayden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7-28 at 12.31.1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13291" r="10813"/>
          <a:stretch/>
        </p:blipFill>
        <p:spPr>
          <a:xfrm>
            <a:off x="887432" y="1066800"/>
            <a:ext cx="7267769" cy="4955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191869"/>
            <a:ext cx="779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333399"/>
                </a:solidFill>
              </a:rPr>
              <a:t>Immune Defense</a:t>
            </a:r>
            <a:r>
              <a:rPr lang="en-US" sz="3600" dirty="0" smtClean="0"/>
              <a:t> Development Team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101477" y="6157359"/>
            <a:ext cx="307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99"/>
                </a:solidFill>
              </a:rPr>
              <a:t>www.cosmocyte.com</a:t>
            </a:r>
            <a:endParaRPr lang="en-US" sz="2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5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7-28 at 12.31.18 PM.png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5" t="13291" r="10813"/>
          <a:stretch/>
        </p:blipFill>
        <p:spPr>
          <a:xfrm>
            <a:off x="152400" y="886518"/>
            <a:ext cx="8534400" cy="5819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228600"/>
            <a:ext cx="779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333399"/>
                </a:solidFill>
              </a:rPr>
              <a:t>Immune Defense</a:t>
            </a:r>
            <a:r>
              <a:rPr lang="en-US" sz="3600" dirty="0" smtClean="0"/>
              <a:t> Development Team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990600"/>
            <a:ext cx="49389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 smtClean="0"/>
          </a:p>
          <a:p>
            <a:r>
              <a:rPr lang="en-US" sz="2400" b="1" i="1" dirty="0" smtClean="0">
                <a:solidFill>
                  <a:schemeClr val="accent2"/>
                </a:solidFill>
              </a:rPr>
              <a:t>Cosmocyte</a:t>
            </a:r>
            <a:endParaRPr lang="en-US" sz="2400" b="1" i="1" dirty="0">
              <a:solidFill>
                <a:schemeClr val="accent2"/>
              </a:solidFill>
            </a:endParaRPr>
          </a:p>
          <a:p>
            <a:r>
              <a:rPr lang="en-US" sz="2400" b="1" dirty="0" smtClean="0"/>
              <a:t>	Cameron Slayden, CMI</a:t>
            </a:r>
          </a:p>
          <a:p>
            <a:r>
              <a:rPr lang="en-US" sz="2400" b="1" dirty="0" smtClean="0"/>
              <a:t>	Alec Slayden, Technical Lead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2753856"/>
            <a:ext cx="55890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</a:rPr>
              <a:t>FAS</a:t>
            </a:r>
          </a:p>
          <a:p>
            <a:r>
              <a:rPr lang="en-US" sz="2400" b="1" dirty="0" smtClean="0"/>
              <a:t>	Melanie Stegman, Ph.D. </a:t>
            </a:r>
          </a:p>
          <a:p>
            <a:r>
              <a:rPr lang="en-US" sz="2400" b="1" dirty="0" smtClean="0"/>
              <a:t>	Project Lead, Writer, </a:t>
            </a:r>
          </a:p>
          <a:p>
            <a:r>
              <a:rPr lang="en-US" sz="2400" b="1" dirty="0" smtClean="0"/>
              <a:t>				Designer, Lead Scientist </a:t>
            </a:r>
          </a:p>
          <a:p>
            <a:endParaRPr lang="en-US" sz="2400" b="1" dirty="0"/>
          </a:p>
          <a:p>
            <a:r>
              <a:rPr lang="en-US" sz="2400" b="1" dirty="0"/>
              <a:t>With </a:t>
            </a:r>
          </a:p>
          <a:p>
            <a:r>
              <a:rPr lang="en-US" sz="2400" b="1" dirty="0"/>
              <a:t>	Ohad </a:t>
            </a:r>
            <a:r>
              <a:rPr lang="en-US" sz="2400" b="1" dirty="0" smtClean="0"/>
              <a:t>Frenkel</a:t>
            </a:r>
            <a:r>
              <a:rPr lang="en-US" sz="2400" b="1" dirty="0"/>
              <a:t>, Programmer</a:t>
            </a:r>
          </a:p>
          <a:p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90869" y="5885278"/>
            <a:ext cx="3955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</a:rPr>
              <a:t>Graham Johnson, Common Sense</a:t>
            </a:r>
          </a:p>
          <a:p>
            <a:r>
              <a:rPr lang="en-US" b="1" dirty="0" smtClean="0">
                <a:solidFill>
                  <a:srgbClr val="333399"/>
                </a:solidFill>
              </a:rPr>
              <a:t>Bonnie Scott, Brains for Storming</a:t>
            </a:r>
            <a:endParaRPr lang="en-US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4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Screen shot 2012-07-28 at 4.27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2" r="16328" b="-2"/>
          <a:stretch>
            <a:fillRect/>
          </a:stretch>
        </p:blipFill>
        <p:spPr bwMode="auto">
          <a:xfrm>
            <a:off x="914400" y="2001837"/>
            <a:ext cx="7323138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390" y="238035"/>
            <a:ext cx="8981123" cy="1200329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Go right now and review science games!  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		Teachers:  Help out your fellow teachers, 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		Scientists: Share your scientific expertise, 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		Players:  Make sure the best games are rated high!    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2319" y="4841941"/>
            <a:ext cx="70621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99"/>
                </a:solidFill>
              </a:rPr>
              <a:t>ScienceGameCenter.org</a:t>
            </a:r>
          </a:p>
          <a:p>
            <a:pPr algn="ctr"/>
            <a:endParaRPr lang="en-US" sz="2400" dirty="0">
              <a:solidFill>
                <a:srgbClr val="333399"/>
              </a:solidFill>
            </a:endParaRPr>
          </a:p>
          <a:p>
            <a:pPr algn="ctr"/>
            <a:r>
              <a:rPr lang="en-US" sz="2400" dirty="0" smtClean="0">
                <a:solidFill>
                  <a:srgbClr val="333399"/>
                </a:solidFill>
              </a:rPr>
              <a:t>Brought to you with love for games and science by</a:t>
            </a:r>
          </a:p>
          <a:p>
            <a:pPr algn="ctr"/>
            <a:r>
              <a:rPr lang="en-US" sz="2400" dirty="0" smtClean="0">
                <a:solidFill>
                  <a:srgbClr val="333399"/>
                </a:solidFill>
              </a:rPr>
              <a:t>The Federation of American Scientists</a:t>
            </a:r>
            <a:endParaRPr lang="en-US" sz="24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Screen shot 2012-07-27 at 3.28.0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9" b="16092"/>
          <a:stretch/>
        </p:blipFill>
        <p:spPr bwMode="auto">
          <a:xfrm>
            <a:off x="0" y="2465907"/>
            <a:ext cx="7086600" cy="183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Screen shot 2012-07-27 at 1.20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5171"/>
            <a:ext cx="8453887" cy="205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71" y="191869"/>
            <a:ext cx="944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Misconceptions inhibit understanding science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96971"/>
            <a:ext cx="512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CBE–Life Sciences Education, 7:227-233.  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0344" y="977575"/>
            <a:ext cx="7217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99"/>
                </a:solidFill>
              </a:rPr>
              <a:t>Randomness is an example of a core concept that many college biology students do not understand</a:t>
            </a:r>
            <a:endParaRPr lang="en-US" sz="20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Screen shot 2012-07-27 at 3.30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648" r="42885" b="17297"/>
          <a:stretch>
            <a:fillRect/>
          </a:stretch>
        </p:blipFill>
        <p:spPr bwMode="auto">
          <a:xfrm>
            <a:off x="199494" y="1487269"/>
            <a:ext cx="4677306" cy="34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146029" y="5212299"/>
            <a:ext cx="473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/>
              <a:t>CBE: Life Science Education.  </a:t>
            </a:r>
            <a:r>
              <a:rPr lang="en-US" sz="1800" dirty="0"/>
              <a:t>7:227. 2008.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304800" y="76200"/>
            <a:ext cx="7874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Misconceptions are difficult to change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7800" y="1266884"/>
            <a:ext cx="38862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Mike Klymkowsky et al. created a Biology Concept Inventory to test for how well college biology classes un-taught misconceptions. </a:t>
            </a:r>
          </a:p>
          <a:p>
            <a:endParaRPr lang="en-US" dirty="0" smtClean="0"/>
          </a:p>
          <a:p>
            <a:r>
              <a:rPr lang="en-US" dirty="0"/>
              <a:t>Even second year biology majors are not applying random behavior of molecules in their thought processes.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333399"/>
                </a:solidFill>
              </a:rPr>
              <a:t>I propose we teach such concepts to much younger students, before misconceptions form.  This can be done, in game format. 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494" y="56782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For more of this excellent research see </a:t>
            </a:r>
          </a:p>
          <a:p>
            <a:r>
              <a:rPr lang="en-US" dirty="0"/>
              <a:t>http://spot.colorado.edu/~klym/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27876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2362200" y="282575"/>
            <a:ext cx="68688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Jerome Bruner</a:t>
            </a:r>
          </a:p>
          <a:p>
            <a:pPr eaLnBrk="1" hangingPunct="1"/>
            <a:r>
              <a:rPr lang="en-US" sz="3600" i="1" dirty="0"/>
              <a:t>The Process of </a:t>
            </a:r>
            <a:r>
              <a:rPr lang="en-US" sz="3600" i="1" dirty="0" smtClean="0"/>
              <a:t>Education,</a:t>
            </a:r>
            <a:r>
              <a:rPr lang="en-US" sz="3600" dirty="0" smtClean="0"/>
              <a:t> 1960</a:t>
            </a:r>
            <a:endParaRPr lang="en-US" sz="3600" dirty="0"/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3886200" y="2263775"/>
            <a:ext cx="480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Complex concepts can be learned by children as games, and teachers can use the game years later to explain formal ideas in science.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Grammar is his best example.  Five year olds do not know what a verb is, but they still use them correctly.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/>
        </p:nvSpPr>
        <p:spPr>
          <a:xfrm flipH="1">
            <a:off x="0" y="1676400"/>
            <a:ext cx="9144000" cy="2052638"/>
          </a:xfrm>
          <a:prstGeom prst="rtTriangle">
            <a:avLst/>
          </a:prstGeom>
          <a:solidFill>
            <a:srgbClr val="333399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812800" y="2519363"/>
            <a:ext cx="124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Intuitive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733800" y="190976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Formal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6629400" y="1295400"/>
            <a:ext cx="233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Epistemological</a:t>
            </a:r>
          </a:p>
        </p:txBody>
      </p:sp>
      <p:sp>
        <p:nvSpPr>
          <p:cNvPr id="40965" name="TextBox 10"/>
          <p:cNvSpPr txBox="1">
            <a:spLocks noChangeArrowheads="1"/>
          </p:cNvSpPr>
          <p:nvPr/>
        </p:nvSpPr>
        <p:spPr bwMode="auto">
          <a:xfrm>
            <a:off x="155575" y="95250"/>
            <a:ext cx="6550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Deep understanding of science </a:t>
            </a:r>
          </a:p>
          <a:p>
            <a:pPr eaLnBrk="1" hangingPunct="1"/>
            <a:r>
              <a:rPr lang="en-US" sz="3600" dirty="0"/>
              <a:t>requires time to develop</a:t>
            </a:r>
          </a:p>
        </p:txBody>
      </p:sp>
      <p:sp>
        <p:nvSpPr>
          <p:cNvPr id="40966" name="TextBox 11"/>
          <p:cNvSpPr txBox="1">
            <a:spLocks noChangeArrowheads="1"/>
          </p:cNvSpPr>
          <p:nvPr/>
        </p:nvSpPr>
        <p:spPr bwMode="auto">
          <a:xfrm>
            <a:off x="152400" y="4114800"/>
            <a:ext cx="852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2D"/>
                </a:solidFill>
              </a:rPr>
              <a:t>…….Grade school …….………..  Middle School……..………….High School……..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Spina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154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6677799" y="6016625"/>
            <a:ext cx="24662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/>
              <a:t>Image from</a:t>
            </a:r>
          </a:p>
          <a:p>
            <a:pPr algn="r" eaLnBrk="1" hangingPunct="1"/>
            <a:r>
              <a:rPr lang="en-US" sz="1800" dirty="0"/>
              <a:t>David Goodsell</a:t>
            </a:r>
          </a:p>
          <a:p>
            <a:pPr algn="r" eaLnBrk="1" hangingPunct="1"/>
            <a:r>
              <a:rPr lang="en-US" sz="1800" i="1" dirty="0"/>
              <a:t>The Machinery of Life</a:t>
            </a:r>
          </a:p>
        </p:txBody>
      </p:sp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304800" y="4953000"/>
            <a:ext cx="9220200" cy="914400"/>
          </a:xfrm>
        </p:spPr>
        <p:txBody>
          <a:bodyPr/>
          <a:lstStyle/>
          <a:p>
            <a:pPr algn="l" eaLnBrk="1" hangingPunct="1"/>
            <a:r>
              <a:rPr lang="en-US" sz="2400" dirty="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When the correct details are presented in an effective manner </a:t>
            </a:r>
          </a:p>
        </p:txBody>
      </p:sp>
      <p:sp>
        <p:nvSpPr>
          <p:cNvPr id="45060" name="TextBox 2"/>
          <p:cNvSpPr txBox="1">
            <a:spLocks noChangeArrowheads="1"/>
          </p:cNvSpPr>
          <p:nvPr/>
        </p:nvSpPr>
        <p:spPr bwMode="auto">
          <a:xfrm>
            <a:off x="885825" y="344488"/>
            <a:ext cx="7267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Intuitive Understanding Is Possible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Screen shot 2012-07-28 at 9.41.2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3"/>
          <a:stretch/>
        </p:blipFill>
        <p:spPr bwMode="auto">
          <a:xfrm>
            <a:off x="31750" y="3276600"/>
            <a:ext cx="9144000" cy="229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52400" y="200025"/>
            <a:ext cx="8991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3600" dirty="0"/>
              <a:t>Portraying Molecular Motion Accurately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3600" dirty="0"/>
              <a:t>in Educational Videos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177" y="6146933"/>
            <a:ext cx="3212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CBE–Life Science Education</a:t>
            </a:r>
          </a:p>
          <a:p>
            <a:r>
              <a:rPr lang="en-US" dirty="0" smtClean="0"/>
              <a:t>11:103-110 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1513" y="1676400"/>
            <a:ext cx="544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Excellent work is being done on how to present molecules accurately in educational images and videos.  We have the technology to teach these concepts.  </a:t>
            </a:r>
            <a:endParaRPr lang="en-US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10079</TotalTime>
  <Words>1839</Words>
  <Application>Microsoft Macintosh PowerPoint</Application>
  <PresentationFormat>On-screen Show (4:3)</PresentationFormat>
  <Paragraphs>435</Paragraphs>
  <Slides>36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Blank Presentation</vt:lpstr>
      <vt:lpstr>PowerPoint Presentation</vt:lpstr>
      <vt:lpstr>Melanie Stegman, Ph.D.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the correct details are presented in an effective manner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Immune Attack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Modern Game Engines Allow Rapid Prototyping</vt:lpstr>
      <vt:lpstr>PowerPoint Presentation</vt:lpstr>
      <vt:lpstr>Find a good basic textbook</vt:lpstr>
      <vt:lpstr>Science Advisory Group</vt:lpstr>
      <vt:lpstr>Immune Attack 2!</vt:lpstr>
      <vt:lpstr>Presenting Realistic Proteins in the versatile Unity Game Engine</vt:lpstr>
      <vt:lpstr>PowerPoint Presentation</vt:lpstr>
      <vt:lpstr>Immune Attack 2 </vt:lpstr>
      <vt:lpstr>Iteration Iteration Iteration Iteration Iteration Iteration</vt:lpstr>
      <vt:lpstr>Immune Defense</vt:lpstr>
      <vt:lpstr>New game design should get all the immune cells into the game! </vt:lpstr>
      <vt:lpstr>Immune Defense Trailer</vt:lpstr>
      <vt:lpstr>Immune Defense</vt:lpstr>
      <vt:lpstr>PowerPoint Presentation</vt:lpstr>
      <vt:lpstr>PowerPoint Presentation</vt:lpstr>
      <vt:lpstr>PowerPoint Presentation</vt:lpstr>
      <vt:lpstr>PowerPoint Presentation</vt:lpstr>
    </vt:vector>
  </TitlesOfParts>
  <Company>ቭ退蓕箘ᛆ抜뿿볠ៗꀜ蓕箘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Federation of American Scientists</dc:title>
  <dc:creator>Hofdi</dc:creator>
  <cp:lastModifiedBy>Melanie Stegman</cp:lastModifiedBy>
  <cp:revision>588</cp:revision>
  <cp:lastPrinted>2009-09-11T15:48:47Z</cp:lastPrinted>
  <dcterms:created xsi:type="dcterms:W3CDTF">2010-06-10T15:11:48Z</dcterms:created>
  <dcterms:modified xsi:type="dcterms:W3CDTF">2012-08-10T19:42:44Z</dcterms:modified>
</cp:coreProperties>
</file>